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7" r:id="rId5"/>
  </p:sldMasterIdLst>
  <p:notesMasterIdLst>
    <p:notesMasterId r:id="rId40"/>
  </p:notesMasterIdLst>
  <p:handoutMasterIdLst>
    <p:handoutMasterId r:id="rId41"/>
  </p:handoutMasterIdLst>
  <p:sldIdLst>
    <p:sldId id="327" r:id="rId6"/>
    <p:sldId id="328" r:id="rId7"/>
    <p:sldId id="372" r:id="rId8"/>
    <p:sldId id="329" r:id="rId9"/>
    <p:sldId id="333" r:id="rId10"/>
    <p:sldId id="332" r:id="rId11"/>
    <p:sldId id="331" r:id="rId12"/>
    <p:sldId id="330" r:id="rId13"/>
    <p:sldId id="336" r:id="rId14"/>
    <p:sldId id="335" r:id="rId15"/>
    <p:sldId id="334" r:id="rId16"/>
    <p:sldId id="338" r:id="rId17"/>
    <p:sldId id="337" r:id="rId18"/>
    <p:sldId id="341" r:id="rId19"/>
    <p:sldId id="340" r:id="rId20"/>
    <p:sldId id="339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5" r:id="rId33"/>
    <p:sldId id="356" r:id="rId34"/>
    <p:sldId id="362" r:id="rId35"/>
    <p:sldId id="363" r:id="rId36"/>
    <p:sldId id="361" r:id="rId37"/>
    <p:sldId id="364" r:id="rId38"/>
    <p:sldId id="370" r:id="rId39"/>
  </p:sldIdLst>
  <p:sldSz cx="10071100" cy="5670550"/>
  <p:notesSz cx="10071100" cy="5670550"/>
  <p:embeddedFontLst>
    <p:embeddedFont>
      <p:font typeface="Arial" panose="020B0604020202020204" pitchFamily="34" charset="0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MS UI Gothic" panose="020B0600070205080204" pitchFamily="34" charset="-128"/>
      <p:regular r:id="rId50"/>
    </p:embeddedFont>
    <p:embeddedFont>
      <p:font typeface="Times New Roman" panose="02020603050405020304" pitchFamily="18" charset="0"/>
      <p:regular r:id="rId51"/>
      <p:bold r:id="rId52"/>
      <p:italic r:id="rId53"/>
    </p:embeddedFont>
    <p:embeddedFont>
      <p:font typeface="Wingdings" pitchFamily="2" charset="2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>
      <p:cViewPr varScale="1">
        <p:scale>
          <a:sx n="125" d="100"/>
          <a:sy n="125" d="100"/>
        </p:scale>
        <p:origin x="78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408"/>
    </p:cViewPr>
  </p:sorterViewPr>
  <p:notesViewPr>
    <p:cSldViewPr>
      <p:cViewPr varScale="1">
        <p:scale>
          <a:sx n="94" d="100"/>
          <a:sy n="94" d="100"/>
        </p:scale>
        <p:origin x="107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5.fntdata"/><Relationship Id="rId20" Type="http://schemas.openxmlformats.org/officeDocument/2006/relationships/slide" Target="slides/slide15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A2BE3-9929-49D2-A9E0-2332C0A368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5386388"/>
            <a:ext cx="4364038" cy="2841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4627B-9D77-42AE-8A1A-06ECD66A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9309"/>
            <a:ext cx="1225550" cy="221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B3A06F-78D1-4EE9-B4DB-176F23F33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1" y="5417848"/>
            <a:ext cx="1600200" cy="28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22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4038" cy="2841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03888" y="0"/>
            <a:ext cx="4365625" cy="2841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10B1E-F92E-4948-B093-AAB5D62DD3F0}" type="datetimeFigureOut">
              <a:rPr lang="en-US" smtClean="0"/>
              <a:t>5/31/22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6925" y="709613"/>
            <a:ext cx="3397250" cy="1912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2728913"/>
            <a:ext cx="8058150" cy="2233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386388"/>
            <a:ext cx="4364038" cy="2841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03888" y="5386388"/>
            <a:ext cx="4365625" cy="2841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7C137-48A1-4BB0-BDEC-2A0CD182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35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28728" y="1194624"/>
            <a:ext cx="9219993" cy="425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1617" y="3175508"/>
            <a:ext cx="7054215" cy="14176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388" y="1509521"/>
            <a:ext cx="4280218" cy="3597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8494" y="1509521"/>
            <a:ext cx="4280218" cy="3597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36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00" y="301905"/>
            <a:ext cx="8686324" cy="10960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00" y="1390073"/>
            <a:ext cx="4260547" cy="681253"/>
          </a:xfrm>
        </p:spPr>
        <p:txBody>
          <a:bodyPr anchor="b"/>
          <a:lstStyle>
            <a:lvl1pPr marL="0" indent="0">
              <a:buNone/>
              <a:defRPr sz="1982" b="1"/>
            </a:lvl1pPr>
            <a:lvl2pPr marL="377647" indent="0">
              <a:buNone/>
              <a:defRPr sz="1652" b="1"/>
            </a:lvl2pPr>
            <a:lvl3pPr marL="755294" indent="0">
              <a:buNone/>
              <a:defRPr sz="1487" b="1"/>
            </a:lvl3pPr>
            <a:lvl4pPr marL="1132942" indent="0">
              <a:buNone/>
              <a:defRPr sz="1322" b="1"/>
            </a:lvl4pPr>
            <a:lvl5pPr marL="1510589" indent="0">
              <a:buNone/>
              <a:defRPr sz="1322" b="1"/>
            </a:lvl5pPr>
            <a:lvl6pPr marL="1888236" indent="0">
              <a:buNone/>
              <a:defRPr sz="1322" b="1"/>
            </a:lvl6pPr>
            <a:lvl7pPr marL="2265883" indent="0">
              <a:buNone/>
              <a:defRPr sz="1322" b="1"/>
            </a:lvl7pPr>
            <a:lvl8pPr marL="2643530" indent="0">
              <a:buNone/>
              <a:defRPr sz="1322" b="1"/>
            </a:lvl8pPr>
            <a:lvl9pPr marL="3021178" indent="0">
              <a:buNone/>
              <a:defRPr sz="132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00" y="2071326"/>
            <a:ext cx="4260547" cy="30466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8495" y="1390073"/>
            <a:ext cx="4281529" cy="681253"/>
          </a:xfrm>
        </p:spPr>
        <p:txBody>
          <a:bodyPr anchor="b"/>
          <a:lstStyle>
            <a:lvl1pPr marL="0" indent="0">
              <a:buNone/>
              <a:defRPr sz="1982" b="1"/>
            </a:lvl1pPr>
            <a:lvl2pPr marL="377647" indent="0">
              <a:buNone/>
              <a:defRPr sz="1652" b="1"/>
            </a:lvl2pPr>
            <a:lvl3pPr marL="755294" indent="0">
              <a:buNone/>
              <a:defRPr sz="1487" b="1"/>
            </a:lvl3pPr>
            <a:lvl4pPr marL="1132942" indent="0">
              <a:buNone/>
              <a:defRPr sz="1322" b="1"/>
            </a:lvl4pPr>
            <a:lvl5pPr marL="1510589" indent="0">
              <a:buNone/>
              <a:defRPr sz="1322" b="1"/>
            </a:lvl5pPr>
            <a:lvl6pPr marL="1888236" indent="0">
              <a:buNone/>
              <a:defRPr sz="1322" b="1"/>
            </a:lvl6pPr>
            <a:lvl7pPr marL="2265883" indent="0">
              <a:buNone/>
              <a:defRPr sz="1322" b="1"/>
            </a:lvl7pPr>
            <a:lvl8pPr marL="2643530" indent="0">
              <a:buNone/>
              <a:defRPr sz="1322" b="1"/>
            </a:lvl8pPr>
            <a:lvl9pPr marL="3021178" indent="0">
              <a:buNone/>
              <a:defRPr sz="132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8495" y="2071326"/>
            <a:ext cx="4281529" cy="30466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5/31/22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19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5/31/22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48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5/31/22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60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00" y="378037"/>
            <a:ext cx="3248192" cy="1323128"/>
          </a:xfrm>
        </p:spPr>
        <p:txBody>
          <a:bodyPr anchor="b"/>
          <a:lstStyle>
            <a:lvl1pPr>
              <a:defRPr sz="264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1529" y="816455"/>
            <a:ext cx="5098494" cy="4029766"/>
          </a:xfrm>
        </p:spPr>
        <p:txBody>
          <a:bodyPr/>
          <a:lstStyle>
            <a:lvl1pPr>
              <a:defRPr sz="2643"/>
            </a:lvl1pPr>
            <a:lvl2pPr>
              <a:defRPr sz="2313"/>
            </a:lvl2pPr>
            <a:lvl3pPr>
              <a:defRPr sz="1982"/>
            </a:lvl3pPr>
            <a:lvl4pPr>
              <a:defRPr sz="1652"/>
            </a:lvl4pPr>
            <a:lvl5pPr>
              <a:defRPr sz="1652"/>
            </a:lvl5pPr>
            <a:lvl6pPr>
              <a:defRPr sz="1652"/>
            </a:lvl6pPr>
            <a:lvl7pPr>
              <a:defRPr sz="1652"/>
            </a:lvl7pPr>
            <a:lvl8pPr>
              <a:defRPr sz="1652"/>
            </a:lvl8pPr>
            <a:lvl9pPr>
              <a:defRPr sz="165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00" y="1701165"/>
            <a:ext cx="3248192" cy="3151619"/>
          </a:xfrm>
        </p:spPr>
        <p:txBody>
          <a:bodyPr/>
          <a:lstStyle>
            <a:lvl1pPr marL="0" indent="0">
              <a:buNone/>
              <a:defRPr sz="1322"/>
            </a:lvl1pPr>
            <a:lvl2pPr marL="377647" indent="0">
              <a:buNone/>
              <a:defRPr sz="1156"/>
            </a:lvl2pPr>
            <a:lvl3pPr marL="755294" indent="0">
              <a:buNone/>
              <a:defRPr sz="991"/>
            </a:lvl3pPr>
            <a:lvl4pPr marL="1132942" indent="0">
              <a:buNone/>
              <a:defRPr sz="826"/>
            </a:lvl4pPr>
            <a:lvl5pPr marL="1510589" indent="0">
              <a:buNone/>
              <a:defRPr sz="826"/>
            </a:lvl5pPr>
            <a:lvl6pPr marL="1888236" indent="0">
              <a:buNone/>
              <a:defRPr sz="826"/>
            </a:lvl6pPr>
            <a:lvl7pPr marL="2265883" indent="0">
              <a:buNone/>
              <a:defRPr sz="826"/>
            </a:lvl7pPr>
            <a:lvl8pPr marL="2643530" indent="0">
              <a:buNone/>
              <a:defRPr sz="826"/>
            </a:lvl8pPr>
            <a:lvl9pPr marL="3021178" indent="0">
              <a:buNone/>
              <a:defRPr sz="82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91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00" y="378037"/>
            <a:ext cx="3248192" cy="1323128"/>
          </a:xfrm>
        </p:spPr>
        <p:txBody>
          <a:bodyPr anchor="b"/>
          <a:lstStyle>
            <a:lvl1pPr>
              <a:defRPr sz="264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1529" y="816455"/>
            <a:ext cx="5098494" cy="4029766"/>
          </a:xfrm>
        </p:spPr>
        <p:txBody>
          <a:bodyPr/>
          <a:lstStyle>
            <a:lvl1pPr marL="0" indent="0">
              <a:buNone/>
              <a:defRPr sz="2643"/>
            </a:lvl1pPr>
            <a:lvl2pPr marL="377647" indent="0">
              <a:buNone/>
              <a:defRPr sz="2313"/>
            </a:lvl2pPr>
            <a:lvl3pPr marL="755294" indent="0">
              <a:buNone/>
              <a:defRPr sz="1982"/>
            </a:lvl3pPr>
            <a:lvl4pPr marL="1132942" indent="0">
              <a:buNone/>
              <a:defRPr sz="1652"/>
            </a:lvl4pPr>
            <a:lvl5pPr marL="1510589" indent="0">
              <a:buNone/>
              <a:defRPr sz="1652"/>
            </a:lvl5pPr>
            <a:lvl6pPr marL="1888236" indent="0">
              <a:buNone/>
              <a:defRPr sz="1652"/>
            </a:lvl6pPr>
            <a:lvl7pPr marL="2265883" indent="0">
              <a:buNone/>
              <a:defRPr sz="1652"/>
            </a:lvl7pPr>
            <a:lvl8pPr marL="2643530" indent="0">
              <a:buNone/>
              <a:defRPr sz="1652"/>
            </a:lvl8pPr>
            <a:lvl9pPr marL="3021178" indent="0">
              <a:buNone/>
              <a:defRPr sz="165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00" y="1701165"/>
            <a:ext cx="3248192" cy="3151619"/>
          </a:xfrm>
        </p:spPr>
        <p:txBody>
          <a:bodyPr/>
          <a:lstStyle>
            <a:lvl1pPr marL="0" indent="0">
              <a:buNone/>
              <a:defRPr sz="1322"/>
            </a:lvl1pPr>
            <a:lvl2pPr marL="377647" indent="0">
              <a:buNone/>
              <a:defRPr sz="1156"/>
            </a:lvl2pPr>
            <a:lvl3pPr marL="755294" indent="0">
              <a:buNone/>
              <a:defRPr sz="991"/>
            </a:lvl3pPr>
            <a:lvl4pPr marL="1132942" indent="0">
              <a:buNone/>
              <a:defRPr sz="826"/>
            </a:lvl4pPr>
            <a:lvl5pPr marL="1510589" indent="0">
              <a:buNone/>
              <a:defRPr sz="826"/>
            </a:lvl5pPr>
            <a:lvl6pPr marL="1888236" indent="0">
              <a:buNone/>
              <a:defRPr sz="826"/>
            </a:lvl6pPr>
            <a:lvl7pPr marL="2265883" indent="0">
              <a:buNone/>
              <a:defRPr sz="826"/>
            </a:lvl7pPr>
            <a:lvl8pPr marL="2643530" indent="0">
              <a:buNone/>
              <a:defRPr sz="826"/>
            </a:lvl8pPr>
            <a:lvl9pPr marL="3021178" indent="0">
              <a:buNone/>
              <a:defRPr sz="82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88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21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7131" y="301904"/>
            <a:ext cx="2171581" cy="48055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388" y="301904"/>
            <a:ext cx="6388854" cy="48055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27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3872" y="1304226"/>
            <a:ext cx="4383691" cy="37425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9886" y="1304226"/>
            <a:ext cx="4383691" cy="37425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5/31/22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1150" y="4968875"/>
            <a:ext cx="9448800" cy="5882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62719-479C-470B-9478-D649EA527E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150" y="5045075"/>
            <a:ext cx="1982976" cy="512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78CD00-1EF5-4A57-ABC9-D11BE2F72C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7750" y="4968875"/>
            <a:ext cx="1982975" cy="5882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8888" y="2139574"/>
            <a:ext cx="7553325" cy="762645"/>
          </a:xfrm>
        </p:spPr>
        <p:txBody>
          <a:bodyPr anchor="b"/>
          <a:lstStyle>
            <a:lvl1pPr algn="ctr">
              <a:defRPr sz="495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8888" y="2978352"/>
            <a:ext cx="7553325" cy="305020"/>
          </a:xfrm>
        </p:spPr>
        <p:txBody>
          <a:bodyPr/>
          <a:lstStyle>
            <a:lvl1pPr marL="0" indent="0" algn="ctr">
              <a:buNone/>
              <a:defRPr sz="1982"/>
            </a:lvl1pPr>
            <a:lvl2pPr marL="377647" indent="0" algn="ctr">
              <a:buNone/>
              <a:defRPr sz="1652"/>
            </a:lvl2pPr>
            <a:lvl3pPr marL="755294" indent="0" algn="ctr">
              <a:buNone/>
              <a:defRPr sz="1487"/>
            </a:lvl3pPr>
            <a:lvl4pPr marL="1132942" indent="0" algn="ctr">
              <a:buNone/>
              <a:defRPr sz="1322"/>
            </a:lvl4pPr>
            <a:lvl5pPr marL="1510589" indent="0" algn="ctr">
              <a:buNone/>
              <a:defRPr sz="1322"/>
            </a:lvl5pPr>
            <a:lvl6pPr marL="1888236" indent="0" algn="ctr">
              <a:buNone/>
              <a:defRPr sz="1322"/>
            </a:lvl6pPr>
            <a:lvl7pPr marL="2265883" indent="0" algn="ctr">
              <a:buNone/>
              <a:defRPr sz="1322"/>
            </a:lvl7pPr>
            <a:lvl8pPr marL="2643530" indent="0" algn="ctr">
              <a:buNone/>
              <a:defRPr sz="1322"/>
            </a:lvl8pPr>
            <a:lvl9pPr marL="3021178" indent="0" algn="ctr">
              <a:buNone/>
              <a:defRPr sz="132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8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8888" y="928028"/>
            <a:ext cx="7553325" cy="1974191"/>
          </a:xfrm>
        </p:spPr>
        <p:txBody>
          <a:bodyPr anchor="b"/>
          <a:lstStyle>
            <a:lvl1pPr algn="ctr">
              <a:defRPr sz="495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8888" y="2978352"/>
            <a:ext cx="7553325" cy="1369070"/>
          </a:xfrm>
        </p:spPr>
        <p:txBody>
          <a:bodyPr/>
          <a:lstStyle>
            <a:lvl1pPr marL="0" indent="0" algn="ctr">
              <a:buNone/>
              <a:defRPr sz="1982"/>
            </a:lvl1pPr>
            <a:lvl2pPr marL="377647" indent="0" algn="ctr">
              <a:buNone/>
              <a:defRPr sz="1652"/>
            </a:lvl2pPr>
            <a:lvl3pPr marL="755294" indent="0" algn="ctr">
              <a:buNone/>
              <a:defRPr sz="1487"/>
            </a:lvl3pPr>
            <a:lvl4pPr marL="1132942" indent="0" algn="ctr">
              <a:buNone/>
              <a:defRPr sz="1322"/>
            </a:lvl4pPr>
            <a:lvl5pPr marL="1510589" indent="0" algn="ctr">
              <a:buNone/>
              <a:defRPr sz="1322"/>
            </a:lvl5pPr>
            <a:lvl6pPr marL="1888236" indent="0" algn="ctr">
              <a:buNone/>
              <a:defRPr sz="1322"/>
            </a:lvl6pPr>
            <a:lvl7pPr marL="2265883" indent="0" algn="ctr">
              <a:buNone/>
              <a:defRPr sz="1322"/>
            </a:lvl7pPr>
            <a:lvl8pPr marL="2643530" indent="0" algn="ctr">
              <a:buNone/>
              <a:defRPr sz="1322"/>
            </a:lvl8pPr>
            <a:lvl9pPr marL="3021178" indent="0" algn="ctr">
              <a:buNone/>
              <a:defRPr sz="132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00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28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143" y="1413700"/>
            <a:ext cx="8686324" cy="2358791"/>
          </a:xfrm>
        </p:spPr>
        <p:txBody>
          <a:bodyPr anchor="b"/>
          <a:lstStyle>
            <a:lvl1pPr>
              <a:defRPr sz="495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143" y="3794807"/>
            <a:ext cx="8686324" cy="1240432"/>
          </a:xfrm>
        </p:spPr>
        <p:txBody>
          <a:bodyPr/>
          <a:lstStyle>
            <a:lvl1pPr marL="0" indent="0">
              <a:buNone/>
              <a:defRPr sz="1982">
                <a:solidFill>
                  <a:schemeClr val="tx1">
                    <a:tint val="75000"/>
                  </a:schemeClr>
                </a:solidFill>
              </a:defRPr>
            </a:lvl1pPr>
            <a:lvl2pPr marL="377647" indent="0">
              <a:buNone/>
              <a:defRPr sz="1652">
                <a:solidFill>
                  <a:schemeClr val="tx1">
                    <a:tint val="75000"/>
                  </a:schemeClr>
                </a:solidFill>
              </a:defRPr>
            </a:lvl2pPr>
            <a:lvl3pPr marL="755294" indent="0">
              <a:buNone/>
              <a:defRPr sz="1487">
                <a:solidFill>
                  <a:schemeClr val="tx1">
                    <a:tint val="75000"/>
                  </a:schemeClr>
                </a:solidFill>
              </a:defRPr>
            </a:lvl3pPr>
            <a:lvl4pPr marL="1132942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4pPr>
            <a:lvl5pPr marL="1510589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5pPr>
            <a:lvl6pPr marL="1888236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6pPr>
            <a:lvl7pPr marL="2265883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7pPr>
            <a:lvl8pPr marL="2643530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8pPr>
            <a:lvl9pPr marL="3021178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FB3D-46C9-4A5B-B4DD-9FE512281095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4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2766" y="313454"/>
            <a:ext cx="4091917" cy="7004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5618" y="1254530"/>
            <a:ext cx="8482330" cy="315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6333" y="5273611"/>
            <a:ext cx="3224784" cy="2835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3872" y="5273611"/>
            <a:ext cx="2317813" cy="2835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55764" y="5273611"/>
            <a:ext cx="2317813" cy="2835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388" y="301905"/>
            <a:ext cx="8686324" cy="1096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388" y="1509521"/>
            <a:ext cx="8686324" cy="359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388" y="5255760"/>
            <a:ext cx="2265998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3FB3D-46C9-4A5B-B4DD-9FE512281095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6052" y="5255760"/>
            <a:ext cx="3398996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2714" y="5255760"/>
            <a:ext cx="2265998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4FEEF-0BEA-4193-B1C8-60A5D605B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9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755294" rtl="0" eaLnBrk="1" latinLnBrk="0" hangingPunct="1">
        <a:lnSpc>
          <a:spcPct val="90000"/>
        </a:lnSpc>
        <a:spcBef>
          <a:spcPct val="0"/>
        </a:spcBef>
        <a:buNone/>
        <a:defRPr sz="36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824" indent="-188824" algn="l" defTabSz="755294" rtl="0" eaLnBrk="1" latinLnBrk="0" hangingPunct="1">
        <a:lnSpc>
          <a:spcPct val="90000"/>
        </a:lnSpc>
        <a:spcBef>
          <a:spcPts val="826"/>
        </a:spcBef>
        <a:buFont typeface="Arial" panose="020B0604020202020204" pitchFamily="34" charset="0"/>
        <a:buChar char="•"/>
        <a:defRPr sz="2313" kern="1200">
          <a:solidFill>
            <a:schemeClr val="tx1"/>
          </a:solidFill>
          <a:latin typeface="+mn-lt"/>
          <a:ea typeface="+mn-ea"/>
          <a:cs typeface="+mn-cs"/>
        </a:defRPr>
      </a:lvl1pPr>
      <a:lvl2pPr marL="566471" indent="-188824" algn="l" defTabSz="75529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2" kern="1200">
          <a:solidFill>
            <a:schemeClr val="tx1"/>
          </a:solidFill>
          <a:latin typeface="+mn-lt"/>
          <a:ea typeface="+mn-ea"/>
          <a:cs typeface="+mn-cs"/>
        </a:defRPr>
      </a:lvl2pPr>
      <a:lvl3pPr marL="944118" indent="-188824" algn="l" defTabSz="75529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2" kern="1200">
          <a:solidFill>
            <a:schemeClr val="tx1"/>
          </a:solidFill>
          <a:latin typeface="+mn-lt"/>
          <a:ea typeface="+mn-ea"/>
          <a:cs typeface="+mn-cs"/>
        </a:defRPr>
      </a:lvl3pPr>
      <a:lvl4pPr marL="1321765" indent="-188824" algn="l" defTabSz="75529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7" kern="1200">
          <a:solidFill>
            <a:schemeClr val="tx1"/>
          </a:solidFill>
          <a:latin typeface="+mn-lt"/>
          <a:ea typeface="+mn-ea"/>
          <a:cs typeface="+mn-cs"/>
        </a:defRPr>
      </a:lvl4pPr>
      <a:lvl5pPr marL="1699412" indent="-188824" algn="l" defTabSz="75529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7" kern="1200">
          <a:solidFill>
            <a:schemeClr val="tx1"/>
          </a:solidFill>
          <a:latin typeface="+mn-lt"/>
          <a:ea typeface="+mn-ea"/>
          <a:cs typeface="+mn-cs"/>
        </a:defRPr>
      </a:lvl5pPr>
      <a:lvl6pPr marL="2077060" indent="-188824" algn="l" defTabSz="75529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7" kern="1200">
          <a:solidFill>
            <a:schemeClr val="tx1"/>
          </a:solidFill>
          <a:latin typeface="+mn-lt"/>
          <a:ea typeface="+mn-ea"/>
          <a:cs typeface="+mn-cs"/>
        </a:defRPr>
      </a:lvl6pPr>
      <a:lvl7pPr marL="2454707" indent="-188824" algn="l" defTabSz="75529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7" kern="1200">
          <a:solidFill>
            <a:schemeClr val="tx1"/>
          </a:solidFill>
          <a:latin typeface="+mn-lt"/>
          <a:ea typeface="+mn-ea"/>
          <a:cs typeface="+mn-cs"/>
        </a:defRPr>
      </a:lvl7pPr>
      <a:lvl8pPr marL="2832354" indent="-188824" algn="l" defTabSz="75529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7" kern="1200">
          <a:solidFill>
            <a:schemeClr val="tx1"/>
          </a:solidFill>
          <a:latin typeface="+mn-lt"/>
          <a:ea typeface="+mn-ea"/>
          <a:cs typeface="+mn-cs"/>
        </a:defRPr>
      </a:lvl8pPr>
      <a:lvl9pPr marL="3210001" indent="-188824" algn="l" defTabSz="75529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294" rtl="0" eaLnBrk="1" latinLnBrk="0" hangingPunct="1">
        <a:defRPr sz="1487" kern="1200">
          <a:solidFill>
            <a:schemeClr val="tx1"/>
          </a:solidFill>
          <a:latin typeface="+mn-lt"/>
          <a:ea typeface="+mn-ea"/>
          <a:cs typeface="+mn-cs"/>
        </a:defRPr>
      </a:lvl1pPr>
      <a:lvl2pPr marL="377647" algn="l" defTabSz="755294" rtl="0" eaLnBrk="1" latinLnBrk="0" hangingPunct="1">
        <a:defRPr sz="1487" kern="1200">
          <a:solidFill>
            <a:schemeClr val="tx1"/>
          </a:solidFill>
          <a:latin typeface="+mn-lt"/>
          <a:ea typeface="+mn-ea"/>
          <a:cs typeface="+mn-cs"/>
        </a:defRPr>
      </a:lvl2pPr>
      <a:lvl3pPr marL="755294" algn="l" defTabSz="755294" rtl="0" eaLnBrk="1" latinLnBrk="0" hangingPunct="1">
        <a:defRPr sz="1487" kern="1200">
          <a:solidFill>
            <a:schemeClr val="tx1"/>
          </a:solidFill>
          <a:latin typeface="+mn-lt"/>
          <a:ea typeface="+mn-ea"/>
          <a:cs typeface="+mn-cs"/>
        </a:defRPr>
      </a:lvl3pPr>
      <a:lvl4pPr marL="1132942" algn="l" defTabSz="755294" rtl="0" eaLnBrk="1" latinLnBrk="0" hangingPunct="1">
        <a:defRPr sz="1487" kern="1200">
          <a:solidFill>
            <a:schemeClr val="tx1"/>
          </a:solidFill>
          <a:latin typeface="+mn-lt"/>
          <a:ea typeface="+mn-ea"/>
          <a:cs typeface="+mn-cs"/>
        </a:defRPr>
      </a:lvl4pPr>
      <a:lvl5pPr marL="1510589" algn="l" defTabSz="755294" rtl="0" eaLnBrk="1" latinLnBrk="0" hangingPunct="1">
        <a:defRPr sz="1487" kern="1200">
          <a:solidFill>
            <a:schemeClr val="tx1"/>
          </a:solidFill>
          <a:latin typeface="+mn-lt"/>
          <a:ea typeface="+mn-ea"/>
          <a:cs typeface="+mn-cs"/>
        </a:defRPr>
      </a:lvl5pPr>
      <a:lvl6pPr marL="1888236" algn="l" defTabSz="755294" rtl="0" eaLnBrk="1" latinLnBrk="0" hangingPunct="1">
        <a:defRPr sz="1487" kern="1200">
          <a:solidFill>
            <a:schemeClr val="tx1"/>
          </a:solidFill>
          <a:latin typeface="+mn-lt"/>
          <a:ea typeface="+mn-ea"/>
          <a:cs typeface="+mn-cs"/>
        </a:defRPr>
      </a:lvl6pPr>
      <a:lvl7pPr marL="2265883" algn="l" defTabSz="755294" rtl="0" eaLnBrk="1" latinLnBrk="0" hangingPunct="1">
        <a:defRPr sz="1487" kern="1200">
          <a:solidFill>
            <a:schemeClr val="tx1"/>
          </a:solidFill>
          <a:latin typeface="+mn-lt"/>
          <a:ea typeface="+mn-ea"/>
          <a:cs typeface="+mn-cs"/>
        </a:defRPr>
      </a:lvl7pPr>
      <a:lvl8pPr marL="2643530" algn="l" defTabSz="755294" rtl="0" eaLnBrk="1" latinLnBrk="0" hangingPunct="1">
        <a:defRPr sz="1487" kern="1200">
          <a:solidFill>
            <a:schemeClr val="tx1"/>
          </a:solidFill>
          <a:latin typeface="+mn-lt"/>
          <a:ea typeface="+mn-ea"/>
          <a:cs typeface="+mn-cs"/>
        </a:defRPr>
      </a:lvl8pPr>
      <a:lvl9pPr marL="3021178" algn="l" defTabSz="755294" rtl="0" eaLnBrk="1" latinLnBrk="0" hangingPunct="1">
        <a:defRPr sz="14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8888" y="379582"/>
            <a:ext cx="7553325" cy="1473760"/>
          </a:xfrm>
          <a:ln>
            <a:solidFill>
              <a:srgbClr val="00B0F0"/>
            </a:solidFill>
          </a:ln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086073" y="5044623"/>
            <a:ext cx="3898955" cy="509849"/>
          </a:xfrm>
          <a:prstGeom prst="rect">
            <a:avLst/>
          </a:prstGeom>
        </p:spPr>
        <p:txBody>
          <a:bodyPr vert="horz" lIns="75533" tIns="37767" rIns="75533" bIns="37767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82" dirty="0"/>
              <a:t>Lincoln University College</a:t>
            </a:r>
          </a:p>
        </p:txBody>
      </p:sp>
    </p:spTree>
    <p:extLst>
      <p:ext uri="{BB962C8B-B14F-4D97-AF65-F5344CB8AC3E}">
        <p14:creationId xmlns:p14="http://schemas.microsoft.com/office/powerpoint/2010/main" val="1025638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spc="-15" dirty="0">
                <a:latin typeface="Times New Roman"/>
                <a:cs typeface="Times New Roman"/>
              </a:rPr>
              <a:t>A</a:t>
            </a:r>
            <a:r>
              <a:rPr lang="en-US" sz="3200" b="1" spc="5" dirty="0">
                <a:latin typeface="Times New Roman"/>
                <a:cs typeface="Times New Roman"/>
              </a:rPr>
              <a:t>pp</a:t>
            </a:r>
            <a:r>
              <a:rPr lang="en-US" sz="3200" b="1" spc="-95" dirty="0">
                <a:latin typeface="Times New Roman"/>
                <a:cs typeface="Times New Roman"/>
              </a:rPr>
              <a:t>r</a:t>
            </a:r>
            <a:r>
              <a:rPr lang="en-US" sz="3200" b="1" dirty="0">
                <a:latin typeface="Times New Roman"/>
                <a:cs typeface="Times New Roman"/>
              </a:rPr>
              <a:t>oa</a:t>
            </a:r>
            <a:r>
              <a:rPr lang="en-US" sz="3200" b="1" spc="-15" dirty="0">
                <a:latin typeface="Times New Roman"/>
                <a:cs typeface="Times New Roman"/>
              </a:rPr>
              <a:t>c</a:t>
            </a:r>
            <a:r>
              <a:rPr lang="en-US" sz="3200" b="1" spc="-5" dirty="0">
                <a:latin typeface="Times New Roman"/>
                <a:cs typeface="Times New Roman"/>
              </a:rPr>
              <a:t>h</a:t>
            </a:r>
            <a:r>
              <a:rPr lang="en-US" sz="3200" b="1" spc="10" dirty="0">
                <a:latin typeface="Times New Roman"/>
                <a:cs typeface="Times New Roman"/>
              </a:rPr>
              <a:t> </a:t>
            </a:r>
            <a:r>
              <a:rPr lang="en-US" sz="3200" b="1" dirty="0">
                <a:latin typeface="Times New Roman"/>
                <a:cs typeface="Times New Roman"/>
              </a:rPr>
              <a:t>/ </a:t>
            </a:r>
            <a:r>
              <a:rPr lang="en-US" sz="3200" b="1" spc="-85" dirty="0">
                <a:latin typeface="Times New Roman"/>
                <a:cs typeface="Times New Roman"/>
              </a:rPr>
              <a:t>V</a:t>
            </a:r>
            <a:r>
              <a:rPr lang="en-US" sz="3200" b="1" dirty="0">
                <a:latin typeface="Times New Roman"/>
                <a:cs typeface="Times New Roman"/>
              </a:rPr>
              <a:t>i</a:t>
            </a:r>
            <a:r>
              <a:rPr lang="en-US" sz="3200" b="1" spc="-10" dirty="0">
                <a:latin typeface="Times New Roman"/>
                <a:cs typeface="Times New Roman"/>
              </a:rPr>
              <a:t>e</a:t>
            </a:r>
            <a:r>
              <a:rPr lang="en-US" sz="3200" b="1" spc="-5" dirty="0">
                <a:latin typeface="Times New Roman"/>
                <a:cs typeface="Times New Roman"/>
              </a:rPr>
              <a:t>w</a:t>
            </a:r>
            <a:r>
              <a:rPr lang="en-US" sz="3200" b="1" spc="-10" dirty="0">
                <a:latin typeface="Times New Roman"/>
                <a:cs typeface="Times New Roman"/>
              </a:rPr>
              <a:t> </a:t>
            </a:r>
            <a:r>
              <a:rPr lang="en-US" sz="3200" b="1" dirty="0">
                <a:latin typeface="Times New Roman"/>
                <a:cs typeface="Times New Roman"/>
              </a:rPr>
              <a:t>of</a:t>
            </a:r>
            <a:r>
              <a:rPr lang="en-US" sz="3200" b="1" spc="-130" dirty="0">
                <a:latin typeface="Times New Roman"/>
                <a:cs typeface="Times New Roman"/>
              </a:rPr>
              <a:t> </a:t>
            </a:r>
            <a:r>
              <a:rPr lang="en-US" sz="3200" b="1" spc="-15" dirty="0">
                <a:latin typeface="Times New Roman"/>
                <a:cs typeface="Times New Roman"/>
              </a:rPr>
              <a:t>A</a:t>
            </a:r>
            <a:r>
              <a:rPr lang="en-US" sz="3200" b="1" spc="-5" dirty="0">
                <a:latin typeface="Times New Roman"/>
                <a:cs typeface="Times New Roman"/>
              </a:rPr>
              <a:t>I</a:t>
            </a:r>
            <a:r>
              <a:rPr lang="en-US" sz="3200" b="1" spc="-40" dirty="0">
                <a:latin typeface="Times New Roman"/>
                <a:cs typeface="Times New Roman"/>
              </a:rPr>
              <a:t> </a:t>
            </a:r>
            <a:r>
              <a:rPr lang="en-US" sz="3200" b="1" spc="95" dirty="0">
                <a:latin typeface="Times New Roman"/>
                <a:cs typeface="Times New Roman"/>
              </a:rPr>
              <a:t>f</a:t>
            </a:r>
            <a:r>
              <a:rPr lang="en-US" sz="3200" b="1" dirty="0">
                <a:latin typeface="Times New Roman"/>
                <a:cs typeface="Times New Roman"/>
              </a:rPr>
              <a:t>all</a:t>
            </a:r>
            <a:r>
              <a:rPr lang="en-US" sz="3200" b="1" spc="-70" dirty="0">
                <a:latin typeface="Times New Roman"/>
                <a:cs typeface="Times New Roman"/>
              </a:rPr>
              <a:t> </a:t>
            </a:r>
            <a:r>
              <a:rPr lang="en-US" sz="3200" b="1" dirty="0">
                <a:latin typeface="Times New Roman"/>
                <a:cs typeface="Times New Roman"/>
              </a:rPr>
              <a:t>i</a:t>
            </a:r>
            <a:r>
              <a:rPr lang="en-US" sz="3200" b="1" spc="15" dirty="0">
                <a:latin typeface="Times New Roman"/>
                <a:cs typeface="Times New Roman"/>
              </a:rPr>
              <a:t>n</a:t>
            </a:r>
            <a:r>
              <a:rPr lang="en-US" sz="3200" b="1" spc="20" dirty="0">
                <a:latin typeface="Times New Roman"/>
                <a:cs typeface="Times New Roman"/>
              </a:rPr>
              <a:t>t</a:t>
            </a:r>
            <a:r>
              <a:rPr lang="en-US" sz="3200" b="1" dirty="0">
                <a:latin typeface="Times New Roman"/>
                <a:cs typeface="Times New Roman"/>
              </a:rPr>
              <a:t>o</a:t>
            </a:r>
            <a:r>
              <a:rPr lang="en-US" sz="3200" b="1" spc="-80" dirty="0">
                <a:latin typeface="Times New Roman"/>
                <a:cs typeface="Times New Roman"/>
              </a:rPr>
              <a:t> </a:t>
            </a:r>
            <a:r>
              <a:rPr lang="en-US" sz="3200" b="1" spc="95" dirty="0">
                <a:latin typeface="Times New Roman"/>
                <a:cs typeface="Times New Roman"/>
              </a:rPr>
              <a:t>f</a:t>
            </a:r>
            <a:r>
              <a:rPr lang="en-US" sz="3200" b="1" spc="-5" dirty="0">
                <a:latin typeface="Times New Roman"/>
                <a:cs typeface="Times New Roman"/>
              </a:rPr>
              <a:t>o</a:t>
            </a:r>
            <a:r>
              <a:rPr lang="en-US" sz="3200" b="1" spc="5" dirty="0">
                <a:latin typeface="Times New Roman"/>
                <a:cs typeface="Times New Roman"/>
              </a:rPr>
              <a:t>u</a:t>
            </a:r>
            <a:r>
              <a:rPr lang="en-US" sz="3200" b="1" dirty="0">
                <a:latin typeface="Times New Roman"/>
                <a:cs typeface="Times New Roman"/>
              </a:rPr>
              <a:t>r</a:t>
            </a:r>
            <a:r>
              <a:rPr lang="en-US" sz="3200" b="1" spc="-175" dirty="0">
                <a:latin typeface="Times New Roman"/>
                <a:cs typeface="Times New Roman"/>
              </a:rPr>
              <a:t> </a:t>
            </a:r>
            <a:r>
              <a:rPr lang="en-US" sz="3200" b="1" spc="-15" dirty="0">
                <a:latin typeface="Times New Roman"/>
                <a:cs typeface="Times New Roman"/>
              </a:rPr>
              <a:t>c</a:t>
            </a:r>
            <a:r>
              <a:rPr lang="en-US" sz="3200" b="1" dirty="0">
                <a:latin typeface="Times New Roman"/>
                <a:cs typeface="Times New Roman"/>
              </a:rPr>
              <a:t>a</a:t>
            </a:r>
            <a:r>
              <a:rPr lang="en-US" sz="3200" b="1" spc="20" dirty="0">
                <a:latin typeface="Times New Roman"/>
                <a:cs typeface="Times New Roman"/>
              </a:rPr>
              <a:t>t</a:t>
            </a:r>
            <a:r>
              <a:rPr lang="en-US" sz="3200" b="1" spc="-15" dirty="0">
                <a:latin typeface="Times New Roman"/>
                <a:cs typeface="Times New Roman"/>
              </a:rPr>
              <a:t>e</a:t>
            </a:r>
            <a:r>
              <a:rPr lang="en-US" sz="3200" b="1" dirty="0">
                <a:latin typeface="Times New Roman"/>
                <a:cs typeface="Times New Roman"/>
              </a:rPr>
              <a:t>go</a:t>
            </a:r>
            <a:r>
              <a:rPr lang="en-US" sz="3200" b="1" spc="-15" dirty="0">
                <a:latin typeface="Times New Roman"/>
                <a:cs typeface="Times New Roman"/>
              </a:rPr>
              <a:t>r</a:t>
            </a:r>
            <a:r>
              <a:rPr lang="en-US" sz="3200" b="1" dirty="0">
                <a:latin typeface="Times New Roman"/>
                <a:cs typeface="Times New Roman"/>
              </a:rPr>
              <a:t>i</a:t>
            </a:r>
            <a:r>
              <a:rPr lang="en-US" sz="3200" b="1" spc="-10" dirty="0">
                <a:latin typeface="Times New Roman"/>
                <a:cs typeface="Times New Roman"/>
              </a:rPr>
              <a:t>e</a:t>
            </a:r>
            <a:r>
              <a:rPr lang="en-US" sz="3200" b="1" spc="-5" dirty="0">
                <a:latin typeface="Times New Roman"/>
                <a:cs typeface="Times New Roman"/>
              </a:rPr>
              <a:t>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62CFB5EE-30F5-4405-B2E7-CBB61887026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072912" y="1539875"/>
            <a:ext cx="8305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31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6F815014-DB85-4B12-BBEF-8FE0A2249F7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887931" y="1158875"/>
            <a:ext cx="8295238" cy="246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71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88" y="301905"/>
            <a:ext cx="8686324" cy="933170"/>
          </a:xfrm>
        </p:spPr>
        <p:txBody>
          <a:bodyPr/>
          <a:lstStyle/>
          <a:p>
            <a:pPr algn="ctr"/>
            <a:r>
              <a:rPr lang="en-US" sz="4000" i="1" spc="-5" dirty="0">
                <a:latin typeface="Times New Roman"/>
                <a:cs typeface="Times New Roman"/>
              </a:rPr>
              <a:t>The</a:t>
            </a:r>
            <a:r>
              <a:rPr lang="en-US" sz="4000" i="1" spc="-20" dirty="0">
                <a:latin typeface="Times New Roman"/>
                <a:cs typeface="Times New Roman"/>
              </a:rPr>
              <a:t> </a:t>
            </a:r>
            <a:r>
              <a:rPr lang="en-US" sz="4000" i="1" spc="-55" dirty="0">
                <a:latin typeface="Times New Roman"/>
                <a:cs typeface="Times New Roman"/>
              </a:rPr>
              <a:t>Turing</a:t>
            </a:r>
            <a:r>
              <a:rPr lang="en-US" sz="4000" i="1" spc="-20" dirty="0">
                <a:latin typeface="Times New Roman"/>
                <a:cs typeface="Times New Roman"/>
              </a:rPr>
              <a:t> </a:t>
            </a:r>
            <a:r>
              <a:rPr lang="en-US" sz="4000" i="1" spc="-140" dirty="0">
                <a:latin typeface="Times New Roman"/>
                <a:cs typeface="Times New Roman"/>
              </a:rPr>
              <a:t>Test</a:t>
            </a:r>
            <a:r>
              <a:rPr lang="en-US" sz="4000" i="1" spc="-15" dirty="0">
                <a:latin typeface="Times New Roman"/>
                <a:cs typeface="Times New Roman"/>
              </a:rPr>
              <a:t> </a:t>
            </a:r>
            <a:r>
              <a:rPr lang="en-US" sz="4000" i="1" spc="-35" dirty="0">
                <a:latin typeface="Times New Roman"/>
                <a:cs typeface="Times New Roman"/>
              </a:rPr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pc="-20" dirty="0">
                <a:latin typeface="Times New Roman"/>
                <a:cs typeface="Times New Roman"/>
              </a:rPr>
              <a:t>The</a:t>
            </a:r>
            <a:r>
              <a:rPr lang="en-US" sz="2000" spc="19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Turing</a:t>
            </a:r>
            <a:r>
              <a:rPr lang="en-US" sz="2000" spc="155" dirty="0">
                <a:latin typeface="Times New Roman"/>
                <a:cs typeface="Times New Roman"/>
              </a:rPr>
              <a:t> </a:t>
            </a:r>
            <a:r>
              <a:rPr lang="en-US" sz="2000" spc="-50" dirty="0">
                <a:latin typeface="Times New Roman"/>
                <a:cs typeface="Times New Roman"/>
              </a:rPr>
              <a:t>Test</a:t>
            </a:r>
            <a:r>
              <a:rPr lang="en-US" sz="2000" spc="225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is</a:t>
            </a:r>
            <a:r>
              <a:rPr lang="en-US" sz="2000" spc="10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a </a:t>
            </a:r>
            <a:r>
              <a:rPr lang="en-US" sz="2000" spc="-20" dirty="0">
                <a:latin typeface="Times New Roman"/>
                <a:cs typeface="Times New Roman"/>
              </a:rPr>
              <a:t>method</a:t>
            </a:r>
            <a:r>
              <a:rPr lang="en-US" sz="2000" spc="229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for</a:t>
            </a:r>
            <a:r>
              <a:rPr lang="en-US" sz="2000" spc="25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determining</a:t>
            </a:r>
            <a:r>
              <a:rPr lang="en-US" sz="2000" spc="16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whether</a:t>
            </a:r>
            <a:r>
              <a:rPr lang="en-US" sz="2000" spc="26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or</a:t>
            </a:r>
            <a:r>
              <a:rPr lang="en-US" sz="2000" spc="254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not</a:t>
            </a:r>
            <a:r>
              <a:rPr lang="en-US" sz="2000" spc="23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a</a:t>
            </a:r>
            <a:r>
              <a:rPr lang="en-US" sz="2000" spc="21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computer</a:t>
            </a:r>
            <a:r>
              <a:rPr lang="en-US" sz="2000" spc="26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is </a:t>
            </a:r>
            <a:r>
              <a:rPr lang="en-US" sz="2000" spc="-10" dirty="0">
                <a:latin typeface="Times New Roman"/>
                <a:cs typeface="Times New Roman"/>
              </a:rPr>
              <a:t>capable</a:t>
            </a:r>
            <a:r>
              <a:rPr lang="en-US" sz="2000" spc="-2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of</a:t>
            </a:r>
            <a:r>
              <a:rPr lang="en-US" sz="2000" spc="1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thinking</a:t>
            </a:r>
            <a:r>
              <a:rPr lang="en-US" sz="2000" spc="22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like</a:t>
            </a:r>
            <a:r>
              <a:rPr lang="en-US" sz="2000" spc="-9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45" dirty="0">
                <a:latin typeface="Times New Roman"/>
                <a:cs typeface="Times New Roman"/>
              </a:rPr>
              <a:t> </a:t>
            </a:r>
            <a:r>
              <a:rPr lang="en-US" sz="2000" spc="-70" dirty="0">
                <a:latin typeface="Times New Roman"/>
                <a:cs typeface="Times New Roman"/>
              </a:rPr>
              <a:t>human.</a:t>
            </a:r>
          </a:p>
          <a:p>
            <a:r>
              <a:rPr lang="en-US" sz="2000" spc="-15" dirty="0">
                <a:latin typeface="Times New Roman"/>
                <a:cs typeface="Times New Roman"/>
              </a:rPr>
              <a:t>The	test is name after Alan Turing, </a:t>
            </a:r>
            <a:r>
              <a:rPr lang="en-US" sz="2000" spc="25" dirty="0">
                <a:latin typeface="Times New Roman"/>
                <a:cs typeface="Times New Roman"/>
              </a:rPr>
              <a:t>an </a:t>
            </a:r>
            <a:r>
              <a:rPr lang="en-US" sz="2000" spc="5" dirty="0">
                <a:latin typeface="Times New Roman"/>
                <a:cs typeface="Times New Roman"/>
              </a:rPr>
              <a:t>English Mathematician who pioneered artificial intelligence during the 1940s and	1950s,	and who is  credited with devising the original version of the test.</a:t>
            </a:r>
          </a:p>
          <a:p>
            <a:r>
              <a:rPr lang="en-US" sz="2000" spc="-95" dirty="0">
                <a:latin typeface="Times New Roman"/>
                <a:cs typeface="Times New Roman"/>
              </a:rPr>
              <a:t>A</a:t>
            </a:r>
            <a:r>
              <a:rPr lang="en-US" sz="2000" spc="-20" dirty="0">
                <a:latin typeface="Times New Roman"/>
                <a:cs typeface="Times New Roman"/>
              </a:rPr>
              <a:t>cc</a:t>
            </a:r>
            <a:r>
              <a:rPr lang="en-US" sz="2000" dirty="0">
                <a:latin typeface="Times New Roman"/>
                <a:cs typeface="Times New Roman"/>
              </a:rPr>
              <a:t>o</a:t>
            </a:r>
            <a:r>
              <a:rPr lang="en-US" sz="2000" spc="15" dirty="0">
                <a:latin typeface="Times New Roman"/>
                <a:cs typeface="Times New Roman"/>
              </a:rPr>
              <a:t>r</a:t>
            </a:r>
            <a:r>
              <a:rPr lang="en-US" sz="2000" dirty="0">
                <a:latin typeface="Times New Roman"/>
                <a:cs typeface="Times New Roman"/>
              </a:rPr>
              <a:t>d</a:t>
            </a:r>
            <a:r>
              <a:rPr lang="en-US" sz="2000" spc="75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ng </a:t>
            </a:r>
            <a:r>
              <a:rPr lang="en-US" sz="2000" spc="5" dirty="0">
                <a:latin typeface="Times New Roman"/>
                <a:cs typeface="Times New Roman"/>
              </a:rPr>
              <a:t>t</a:t>
            </a:r>
            <a:r>
              <a:rPr lang="en-US" sz="2000" dirty="0">
                <a:latin typeface="Times New Roman"/>
                <a:cs typeface="Times New Roman"/>
              </a:rPr>
              <a:t>o t</a:t>
            </a:r>
            <a:r>
              <a:rPr lang="en-US" sz="2000" spc="-75" dirty="0">
                <a:latin typeface="Times New Roman"/>
                <a:cs typeface="Times New Roman"/>
              </a:rPr>
              <a:t>h</a:t>
            </a:r>
            <a:r>
              <a:rPr lang="en-US" sz="2000" spc="75" dirty="0">
                <a:latin typeface="Times New Roman"/>
                <a:cs typeface="Times New Roman"/>
              </a:rPr>
              <a:t>i</a:t>
            </a:r>
            <a:r>
              <a:rPr lang="en-US" sz="2000" spc="-5" dirty="0">
                <a:latin typeface="Times New Roman"/>
                <a:cs typeface="Times New Roman"/>
              </a:rPr>
              <a:t>s </a:t>
            </a:r>
            <a:r>
              <a:rPr lang="en-US" sz="2000" dirty="0">
                <a:latin typeface="Times New Roman"/>
                <a:cs typeface="Times New Roman"/>
              </a:rPr>
              <a:t>k</a:t>
            </a:r>
            <a:r>
              <a:rPr lang="en-US" sz="2000" spc="75" dirty="0">
                <a:latin typeface="Times New Roman"/>
                <a:cs typeface="Times New Roman"/>
              </a:rPr>
              <a:t>i</a:t>
            </a:r>
            <a:r>
              <a:rPr lang="en-US" sz="2000" spc="-80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d of t</a:t>
            </a:r>
            <a:r>
              <a:rPr lang="en-US" sz="2000" spc="60" dirty="0">
                <a:latin typeface="Times New Roman"/>
                <a:cs typeface="Times New Roman"/>
              </a:rPr>
              <a:t>e</a:t>
            </a:r>
            <a:r>
              <a:rPr lang="en-US" sz="2000" spc="-120" dirty="0">
                <a:latin typeface="Times New Roman"/>
                <a:cs typeface="Times New Roman"/>
              </a:rPr>
              <a:t>s</a:t>
            </a:r>
            <a:r>
              <a:rPr lang="en-US" sz="2000" dirty="0">
                <a:latin typeface="Times New Roman"/>
                <a:cs typeface="Times New Roman"/>
              </a:rPr>
              <a:t>t, a </a:t>
            </a:r>
            <a:r>
              <a:rPr lang="en-US" sz="2000" spc="-10" dirty="0">
                <a:latin typeface="Times New Roman"/>
                <a:cs typeface="Times New Roman"/>
              </a:rPr>
              <a:t>computer </a:t>
            </a:r>
            <a:r>
              <a:rPr lang="en-US" sz="2000" dirty="0">
                <a:latin typeface="Times New Roman"/>
                <a:cs typeface="Times New Roman"/>
              </a:rPr>
              <a:t>is </a:t>
            </a:r>
            <a:r>
              <a:rPr lang="en-US" sz="2000" spc="-10" dirty="0">
                <a:latin typeface="Times New Roman"/>
                <a:cs typeface="Times New Roman"/>
              </a:rPr>
              <a:t>deemed </a:t>
            </a:r>
            <a:r>
              <a:rPr lang="en-US" sz="2000" dirty="0">
                <a:latin typeface="Times New Roman"/>
                <a:cs typeface="Times New Roman"/>
              </a:rPr>
              <a:t>to </a:t>
            </a:r>
            <a:r>
              <a:rPr lang="en-US" sz="2000" spc="-10" dirty="0">
                <a:latin typeface="Times New Roman"/>
                <a:cs typeface="Times New Roman"/>
              </a:rPr>
              <a:t>have artificial </a:t>
            </a:r>
            <a:r>
              <a:rPr lang="en-US" sz="2000" spc="-25" dirty="0">
                <a:latin typeface="Times New Roman"/>
                <a:cs typeface="Times New Roman"/>
              </a:rPr>
              <a:t>intelligence</a:t>
            </a:r>
            <a:r>
              <a:rPr lang="en-US" sz="2000" spc="21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if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it</a:t>
            </a:r>
            <a:r>
              <a:rPr lang="en-US" sz="2000" spc="1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can</a:t>
            </a:r>
            <a:r>
              <a:rPr lang="en-US" sz="2000" spc="-5" dirty="0">
                <a:latin typeface="Times New Roman"/>
                <a:cs typeface="Times New Roman"/>
              </a:rPr>
              <a:t> </a:t>
            </a:r>
            <a:r>
              <a:rPr lang="en-US" sz="2000" spc="-60" dirty="0">
                <a:latin typeface="Times New Roman"/>
                <a:cs typeface="Times New Roman"/>
              </a:rPr>
              <a:t>mimic</a:t>
            </a:r>
            <a:r>
              <a:rPr lang="en-US" sz="2000" spc="295" dirty="0">
                <a:latin typeface="Times New Roman"/>
                <a:cs typeface="Times New Roman"/>
              </a:rPr>
              <a:t> </a:t>
            </a:r>
            <a:r>
              <a:rPr lang="en-US" sz="2000" spc="-70" dirty="0">
                <a:latin typeface="Times New Roman"/>
                <a:cs typeface="Times New Roman"/>
              </a:rPr>
              <a:t>human</a:t>
            </a:r>
            <a:r>
              <a:rPr lang="en-US" sz="2000" spc="30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responses</a:t>
            </a:r>
            <a:r>
              <a:rPr lang="en-US" sz="2000" spc="27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under</a:t>
            </a:r>
            <a:r>
              <a:rPr lang="en-US" sz="2000" spc="18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specific</a:t>
            </a:r>
            <a:r>
              <a:rPr lang="en-US" sz="2000" spc="14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conditions.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spc="5" dirty="0">
              <a:latin typeface="Times New Roman"/>
              <a:cs typeface="Times New Roman"/>
            </a:endParaRPr>
          </a:p>
          <a:p>
            <a:endParaRPr lang="en-US" sz="2000" dirty="0">
              <a:latin typeface="Times New Roman"/>
              <a:cs typeface="Times New Roman"/>
            </a:endParaRPr>
          </a:p>
          <a:p>
            <a:endParaRPr lang="en-US" sz="2000" spc="-70" dirty="0">
              <a:latin typeface="Times New Roman"/>
              <a:cs typeface="Times New Roman"/>
            </a:endParaRPr>
          </a:p>
          <a:p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01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63681AB0-69BA-4B5C-AE47-29C33932428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682750" y="320675"/>
            <a:ext cx="5943599" cy="417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5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473075"/>
            <a:ext cx="8686324" cy="4634358"/>
          </a:xfrm>
        </p:spPr>
        <p:txBody>
          <a:bodyPr/>
          <a:lstStyle/>
          <a:p>
            <a:pPr marL="0" indent="0">
              <a:buNone/>
            </a:pPr>
            <a:r>
              <a:rPr lang="en-US" sz="2000" spc="-30" dirty="0">
                <a:latin typeface="Times New Roman"/>
                <a:cs typeface="Times New Roman"/>
              </a:rPr>
              <a:t>Consider</a:t>
            </a:r>
            <a:r>
              <a:rPr lang="en-US" sz="2000" spc="14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the</a:t>
            </a:r>
            <a:r>
              <a:rPr lang="en-US" sz="2000" spc="3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following</a:t>
            </a:r>
            <a:r>
              <a:rPr lang="en-US" sz="2000" spc="12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setting:</a:t>
            </a:r>
          </a:p>
          <a:p>
            <a:pPr marL="0" indent="0">
              <a:buNone/>
            </a:pPr>
            <a:r>
              <a:rPr lang="en-US" sz="2000" spc="-10" dirty="0">
                <a:latin typeface="Times New Roman"/>
                <a:cs typeface="Times New Roman"/>
              </a:rPr>
              <a:t>There</a:t>
            </a:r>
            <a:r>
              <a:rPr lang="en-US" sz="2000" spc="12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are</a:t>
            </a:r>
            <a:r>
              <a:rPr lang="en-US" sz="2000" spc="14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two</a:t>
            </a:r>
            <a:r>
              <a:rPr lang="en-US" sz="2000" spc="15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rooms,</a:t>
            </a:r>
            <a:r>
              <a:rPr lang="en-US" sz="2000" spc="22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A</a:t>
            </a:r>
            <a:r>
              <a:rPr lang="en-US" sz="2000" spc="-9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and</a:t>
            </a:r>
            <a:r>
              <a:rPr lang="en-US" sz="2000" spc="15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B.</a:t>
            </a:r>
            <a:r>
              <a:rPr lang="en-US" sz="2000" spc="15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One</a:t>
            </a:r>
            <a:r>
              <a:rPr lang="en-US" sz="2000" spc="12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of</a:t>
            </a:r>
            <a:r>
              <a:rPr lang="en-US" sz="2000" spc="10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the </a:t>
            </a:r>
            <a:r>
              <a:rPr lang="en-US" sz="2000" dirty="0">
                <a:latin typeface="Times New Roman"/>
                <a:cs typeface="Times New Roman"/>
              </a:rPr>
              <a:t>rooms</a:t>
            </a:r>
            <a:r>
              <a:rPr lang="en-US" sz="2000" spc="3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contains</a:t>
            </a:r>
            <a:r>
              <a:rPr lang="en-US" sz="2000" spc="4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a</a:t>
            </a:r>
            <a:r>
              <a:rPr lang="en-US" sz="2000" spc="13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computer.</a:t>
            </a:r>
            <a:r>
              <a:rPr lang="en-US" sz="2000" spc="14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The </a:t>
            </a:r>
            <a:r>
              <a:rPr lang="en-US" sz="2000" dirty="0">
                <a:latin typeface="Times New Roman"/>
                <a:cs typeface="Times New Roman"/>
              </a:rPr>
              <a:t>ot</a:t>
            </a:r>
            <a:r>
              <a:rPr lang="en-US" sz="2000" spc="-75" dirty="0">
                <a:latin typeface="Times New Roman"/>
                <a:cs typeface="Times New Roman"/>
              </a:rPr>
              <a:t>h</a:t>
            </a:r>
            <a:r>
              <a:rPr lang="en-US" sz="2000" spc="-20" dirty="0">
                <a:latin typeface="Times New Roman"/>
                <a:cs typeface="Times New Roman"/>
              </a:rPr>
              <a:t>e</a:t>
            </a:r>
            <a:r>
              <a:rPr lang="en-US" sz="2000" dirty="0">
                <a:latin typeface="Times New Roman"/>
                <a:cs typeface="Times New Roman"/>
              </a:rPr>
              <a:t>r </a:t>
            </a:r>
            <a:r>
              <a:rPr lang="en-US" sz="2000" spc="-20" dirty="0">
                <a:latin typeface="Times New Roman"/>
                <a:cs typeface="Times New Roman"/>
              </a:rPr>
              <a:t>c</a:t>
            </a:r>
            <a:r>
              <a:rPr lang="en-US" sz="2000" spc="70" dirty="0">
                <a:latin typeface="Times New Roman"/>
                <a:cs typeface="Times New Roman"/>
              </a:rPr>
              <a:t>o</a:t>
            </a:r>
            <a:r>
              <a:rPr lang="en-US" sz="2000" spc="-80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t</a:t>
            </a:r>
            <a:r>
              <a:rPr lang="en-US" sz="2000" spc="-15" dirty="0">
                <a:latin typeface="Times New Roman"/>
                <a:cs typeface="Times New Roman"/>
              </a:rPr>
              <a:t>a</a:t>
            </a:r>
            <a:r>
              <a:rPr lang="en-US" sz="2000" spc="75" dirty="0">
                <a:latin typeface="Times New Roman"/>
                <a:cs typeface="Times New Roman"/>
              </a:rPr>
              <a:t>i</a:t>
            </a:r>
            <a:r>
              <a:rPr lang="en-US" sz="2000" spc="-5" dirty="0">
                <a:latin typeface="Times New Roman"/>
                <a:cs typeface="Times New Roman"/>
              </a:rPr>
              <a:t>ns </a:t>
            </a:r>
            <a:r>
              <a:rPr lang="en-US" sz="2000" dirty="0">
                <a:latin typeface="Times New Roman"/>
                <a:cs typeface="Times New Roman"/>
              </a:rPr>
              <a:t>a hu</a:t>
            </a:r>
            <a:r>
              <a:rPr lang="en-US" sz="2000" spc="-70" dirty="0">
                <a:latin typeface="Times New Roman"/>
                <a:cs typeface="Times New Roman"/>
              </a:rPr>
              <a:t>m</a:t>
            </a:r>
            <a:r>
              <a:rPr lang="en-US" sz="2000" spc="55" dirty="0">
                <a:latin typeface="Times New Roman"/>
                <a:cs typeface="Times New Roman"/>
              </a:rPr>
              <a:t>a</a:t>
            </a:r>
            <a:r>
              <a:rPr lang="en-US" sz="2000" spc="-80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. </a:t>
            </a:r>
            <a:r>
              <a:rPr lang="en-US" sz="2000" spc="30" dirty="0">
                <a:latin typeface="Times New Roman"/>
                <a:cs typeface="Times New Roman"/>
              </a:rPr>
              <a:t>T</a:t>
            </a:r>
            <a:r>
              <a:rPr lang="en-US" sz="2000" spc="-80" dirty="0">
                <a:latin typeface="Times New Roman"/>
                <a:cs typeface="Times New Roman"/>
              </a:rPr>
              <a:t>h</a:t>
            </a:r>
            <a:r>
              <a:rPr lang="en-US" sz="2000" dirty="0">
                <a:latin typeface="Times New Roman"/>
                <a:cs typeface="Times New Roman"/>
              </a:rPr>
              <a:t>e </a:t>
            </a:r>
            <a:r>
              <a:rPr lang="en-US" sz="2000" spc="75" dirty="0">
                <a:latin typeface="Times New Roman"/>
                <a:cs typeface="Times New Roman"/>
              </a:rPr>
              <a:t>i</a:t>
            </a:r>
            <a:r>
              <a:rPr lang="en-US" sz="2000" spc="-80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t</a:t>
            </a:r>
            <a:r>
              <a:rPr lang="en-US" sz="2000" spc="-15" dirty="0">
                <a:latin typeface="Times New Roman"/>
                <a:cs typeface="Times New Roman"/>
              </a:rPr>
              <a:t>e</a:t>
            </a:r>
            <a:r>
              <a:rPr lang="en-US" sz="2000" spc="20" dirty="0">
                <a:latin typeface="Times New Roman"/>
                <a:cs typeface="Times New Roman"/>
              </a:rPr>
              <a:t>rr</a:t>
            </a:r>
            <a:r>
              <a:rPr lang="en-US" sz="2000" spc="70" dirty="0">
                <a:latin typeface="Times New Roman"/>
                <a:cs typeface="Times New Roman"/>
              </a:rPr>
              <a:t>o</a:t>
            </a:r>
            <a:r>
              <a:rPr lang="en-US" sz="2000" spc="-80" dirty="0">
                <a:latin typeface="Times New Roman"/>
                <a:cs typeface="Times New Roman"/>
              </a:rPr>
              <a:t>g</a:t>
            </a:r>
            <a:r>
              <a:rPr lang="en-US" sz="2000" spc="-20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tor </a:t>
            </a:r>
            <a:r>
              <a:rPr lang="en-US" sz="2000" spc="80" dirty="0">
                <a:latin typeface="Times New Roman"/>
                <a:cs typeface="Times New Roman"/>
              </a:rPr>
              <a:t>i</a:t>
            </a:r>
            <a:r>
              <a:rPr lang="en-US" sz="2000" spc="-5" dirty="0">
                <a:latin typeface="Times New Roman"/>
                <a:cs typeface="Times New Roman"/>
              </a:rPr>
              <a:t>s</a:t>
            </a:r>
            <a:r>
              <a:rPr lang="en-US" sz="2000" dirty="0">
                <a:latin typeface="Times New Roman"/>
                <a:cs typeface="Times New Roman"/>
              </a:rPr>
              <a:t>	 </a:t>
            </a:r>
            <a:r>
              <a:rPr lang="en-US" sz="2000" spc="70" dirty="0">
                <a:latin typeface="Times New Roman"/>
                <a:cs typeface="Times New Roman"/>
              </a:rPr>
              <a:t>o</a:t>
            </a:r>
            <a:r>
              <a:rPr lang="en-US" sz="2000" spc="-80" dirty="0">
                <a:latin typeface="Times New Roman"/>
                <a:cs typeface="Times New Roman"/>
              </a:rPr>
              <a:t>u</a:t>
            </a:r>
            <a:r>
              <a:rPr lang="en-US" sz="2000" spc="75" dirty="0">
                <a:latin typeface="Times New Roman"/>
                <a:cs typeface="Times New Roman"/>
              </a:rPr>
              <a:t>t</a:t>
            </a:r>
            <a:r>
              <a:rPr lang="en-US" sz="2000" spc="-120" dirty="0">
                <a:latin typeface="Times New Roman"/>
                <a:cs typeface="Times New Roman"/>
              </a:rPr>
              <a:t>s</a:t>
            </a:r>
            <a:r>
              <a:rPr lang="en-US" sz="2000" dirty="0">
                <a:latin typeface="Times New Roman"/>
                <a:cs typeface="Times New Roman"/>
              </a:rPr>
              <a:t>ide </a:t>
            </a:r>
            <a:r>
              <a:rPr lang="en-US" sz="2000" spc="55" dirty="0">
                <a:latin typeface="Times New Roman"/>
                <a:cs typeface="Times New Roman"/>
              </a:rPr>
              <a:t>a</a:t>
            </a:r>
            <a:r>
              <a:rPr lang="en-US" sz="2000" spc="-80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d does not know which one is computer. He can </a:t>
            </a:r>
            <a:r>
              <a:rPr lang="en-US" sz="2000" spc="-20" dirty="0">
                <a:latin typeface="Times New Roman"/>
                <a:cs typeface="Times New Roman"/>
              </a:rPr>
              <a:t>ask </a:t>
            </a:r>
            <a:r>
              <a:rPr lang="en-US" sz="2000" dirty="0">
                <a:latin typeface="Times New Roman"/>
                <a:cs typeface="Times New Roman"/>
              </a:rPr>
              <a:t>questions </a:t>
            </a:r>
            <a:r>
              <a:rPr lang="en-US" sz="2000" spc="10" dirty="0">
                <a:latin typeface="Times New Roman"/>
                <a:cs typeface="Times New Roman"/>
              </a:rPr>
              <a:t>through </a:t>
            </a:r>
            <a:r>
              <a:rPr lang="en-US" sz="2000" spc="-5" dirty="0">
                <a:latin typeface="Times New Roman"/>
                <a:cs typeface="Times New Roman"/>
              </a:rPr>
              <a:t>teletype </a:t>
            </a:r>
            <a:r>
              <a:rPr lang="en-US" sz="2000" spc="-10" dirty="0">
                <a:latin typeface="Times New Roman"/>
                <a:cs typeface="Times New Roman"/>
              </a:rPr>
              <a:t>and </a:t>
            </a:r>
            <a:r>
              <a:rPr lang="en-US" sz="2000" spc="15" dirty="0">
                <a:latin typeface="Times New Roman"/>
                <a:cs typeface="Times New Roman"/>
              </a:rPr>
              <a:t>r</a:t>
            </a:r>
            <a:r>
              <a:rPr lang="en-US" sz="2000" spc="-25" dirty="0">
                <a:latin typeface="Times New Roman"/>
                <a:cs typeface="Times New Roman"/>
              </a:rPr>
              <a:t>ece</a:t>
            </a:r>
            <a:r>
              <a:rPr lang="en-US" sz="2000" spc="-5" dirty="0">
                <a:latin typeface="Times New Roman"/>
                <a:cs typeface="Times New Roman"/>
              </a:rPr>
              <a:t>i</a:t>
            </a:r>
            <a:r>
              <a:rPr lang="en-US" sz="2000" spc="-75" dirty="0">
                <a:latin typeface="Times New Roman"/>
                <a:cs typeface="Times New Roman"/>
              </a:rPr>
              <a:t>v</a:t>
            </a:r>
            <a:r>
              <a:rPr lang="en-US" sz="2000" spc="50" dirty="0">
                <a:latin typeface="Times New Roman"/>
                <a:cs typeface="Times New Roman"/>
              </a:rPr>
              <a:t>e</a:t>
            </a:r>
            <a:r>
              <a:rPr lang="en-US" sz="2000" spc="-5" dirty="0">
                <a:latin typeface="Times New Roman"/>
                <a:cs typeface="Times New Roman"/>
              </a:rPr>
              <a:t>s </a:t>
            </a:r>
            <a:r>
              <a:rPr lang="en-US" sz="2000" spc="50" dirty="0">
                <a:latin typeface="Times New Roman"/>
                <a:cs typeface="Times New Roman"/>
              </a:rPr>
              <a:t>a</a:t>
            </a:r>
            <a:r>
              <a:rPr lang="en-US" sz="2000" spc="-5" dirty="0">
                <a:latin typeface="Times New Roman"/>
                <a:cs typeface="Times New Roman"/>
              </a:rPr>
              <a:t>n</a:t>
            </a:r>
            <a:r>
              <a:rPr lang="en-US" sz="2000" spc="-40" dirty="0">
                <a:latin typeface="Times New Roman"/>
                <a:cs typeface="Times New Roman"/>
              </a:rPr>
              <a:t>s</a:t>
            </a:r>
            <a:r>
              <a:rPr lang="en-US" sz="2000" spc="-5" dirty="0">
                <a:latin typeface="Times New Roman"/>
                <a:cs typeface="Times New Roman"/>
              </a:rPr>
              <a:t>w</a:t>
            </a:r>
            <a:r>
              <a:rPr lang="en-US" sz="2000" spc="-30" dirty="0">
                <a:latin typeface="Times New Roman"/>
                <a:cs typeface="Times New Roman"/>
              </a:rPr>
              <a:t>e</a:t>
            </a:r>
            <a:r>
              <a:rPr lang="en-US" sz="2000" spc="90" dirty="0">
                <a:latin typeface="Times New Roman"/>
                <a:cs typeface="Times New Roman"/>
              </a:rPr>
              <a:t>r</a:t>
            </a:r>
            <a:r>
              <a:rPr lang="en-US" sz="2000" spc="-5" dirty="0">
                <a:latin typeface="Times New Roman"/>
                <a:cs typeface="Times New Roman"/>
              </a:rPr>
              <a:t>s </a:t>
            </a:r>
            <a:r>
              <a:rPr lang="en-US" sz="2000" spc="-60" dirty="0">
                <a:latin typeface="Times New Roman"/>
                <a:cs typeface="Times New Roman"/>
              </a:rPr>
              <a:t>f</a:t>
            </a:r>
            <a:r>
              <a:rPr lang="en-US" sz="2000" spc="15" dirty="0">
                <a:latin typeface="Times New Roman"/>
                <a:cs typeface="Times New Roman"/>
              </a:rPr>
              <a:t>r</a:t>
            </a:r>
            <a:r>
              <a:rPr lang="en-US" sz="2000" spc="65" dirty="0">
                <a:latin typeface="Times New Roman"/>
                <a:cs typeface="Times New Roman"/>
              </a:rPr>
              <a:t>o</a:t>
            </a:r>
            <a:r>
              <a:rPr lang="en-US" sz="2000" spc="-5" dirty="0">
                <a:latin typeface="Times New Roman"/>
                <a:cs typeface="Times New Roman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spc="-21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bo</a:t>
            </a:r>
            <a:r>
              <a:rPr lang="en-US" sz="2000" spc="75" dirty="0">
                <a:latin typeface="Times New Roman"/>
                <a:cs typeface="Times New Roman"/>
              </a:rPr>
              <a:t>t</a:t>
            </a:r>
            <a:r>
              <a:rPr lang="en-US" sz="2000" spc="-5" dirty="0">
                <a:latin typeface="Times New Roman"/>
                <a:cs typeface="Times New Roman"/>
              </a:rPr>
              <a:t>h A</a:t>
            </a:r>
            <a:r>
              <a:rPr lang="en-US" sz="2000" spc="290" dirty="0">
                <a:latin typeface="Times New Roman"/>
                <a:cs typeface="Times New Roman"/>
              </a:rPr>
              <a:t> </a:t>
            </a:r>
            <a:r>
              <a:rPr lang="en-US" sz="2000" spc="50" dirty="0">
                <a:latin typeface="Times New Roman"/>
                <a:cs typeface="Times New Roman"/>
              </a:rPr>
              <a:t>a</a:t>
            </a:r>
            <a:r>
              <a:rPr lang="en-US" sz="2000" spc="-85" dirty="0">
                <a:latin typeface="Times New Roman"/>
                <a:cs typeface="Times New Roman"/>
              </a:rPr>
              <a:t>n</a:t>
            </a:r>
            <a:r>
              <a:rPr lang="en-US" sz="2000" spc="-5" dirty="0">
                <a:latin typeface="Times New Roman"/>
                <a:cs typeface="Times New Roman"/>
              </a:rPr>
              <a:t>d </a:t>
            </a:r>
            <a:r>
              <a:rPr lang="en-US" sz="2000" spc="-35" dirty="0">
                <a:latin typeface="Times New Roman"/>
                <a:cs typeface="Times New Roman"/>
              </a:rPr>
              <a:t>B</a:t>
            </a:r>
            <a:r>
              <a:rPr lang="en-US" sz="2000" spc="-5" dirty="0">
                <a:latin typeface="Times New Roman"/>
                <a:cs typeface="Times New Roman"/>
              </a:rPr>
              <a:t>.</a:t>
            </a:r>
            <a:r>
              <a:rPr lang="en-US" sz="2000" dirty="0">
                <a:latin typeface="Times New Roman"/>
                <a:cs typeface="Times New Roman"/>
              </a:rPr>
              <a:t>	</a:t>
            </a:r>
          </a:p>
          <a:p>
            <a:pPr marL="0" indent="0">
              <a:buNone/>
            </a:pPr>
            <a:endParaRPr lang="en-US" sz="2000" spc="25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spc="25" dirty="0">
                <a:latin typeface="Times New Roman"/>
                <a:cs typeface="Times New Roman"/>
              </a:rPr>
              <a:t>T</a:t>
            </a:r>
            <a:r>
              <a:rPr lang="en-US" sz="2000" spc="-85" dirty="0">
                <a:latin typeface="Times New Roman"/>
                <a:cs typeface="Times New Roman"/>
              </a:rPr>
              <a:t>h</a:t>
            </a:r>
            <a:r>
              <a:rPr lang="en-US" sz="2000" spc="-5" dirty="0">
                <a:latin typeface="Times New Roman"/>
                <a:cs typeface="Times New Roman"/>
              </a:rPr>
              <a:t>e i</a:t>
            </a:r>
            <a:r>
              <a:rPr lang="en-US" sz="2000" spc="-75" dirty="0">
                <a:latin typeface="Times New Roman"/>
                <a:cs typeface="Times New Roman"/>
              </a:rPr>
              <a:t>n</a:t>
            </a:r>
            <a:r>
              <a:rPr lang="en-US" sz="2000" spc="-5" dirty="0">
                <a:latin typeface="Times New Roman"/>
                <a:cs typeface="Times New Roman"/>
              </a:rPr>
              <a:t>t</a:t>
            </a:r>
            <a:r>
              <a:rPr lang="en-US" sz="2000" spc="-15" dirty="0">
                <a:latin typeface="Times New Roman"/>
                <a:cs typeface="Times New Roman"/>
              </a:rPr>
              <a:t>e</a:t>
            </a:r>
            <a:r>
              <a:rPr lang="en-US" sz="2000" spc="15" dirty="0">
                <a:latin typeface="Times New Roman"/>
                <a:cs typeface="Times New Roman"/>
              </a:rPr>
              <a:t>rr</a:t>
            </a:r>
            <a:r>
              <a:rPr lang="en-US" sz="2000" spc="65" dirty="0">
                <a:latin typeface="Times New Roman"/>
                <a:cs typeface="Times New Roman"/>
              </a:rPr>
              <a:t>o</a:t>
            </a:r>
            <a:r>
              <a:rPr lang="en-US" sz="2000" spc="-85" dirty="0">
                <a:latin typeface="Times New Roman"/>
                <a:cs typeface="Times New Roman"/>
              </a:rPr>
              <a:t>g</a:t>
            </a:r>
            <a:r>
              <a:rPr lang="en-US" sz="2000" spc="-25" dirty="0">
                <a:latin typeface="Times New Roman"/>
                <a:cs typeface="Times New Roman"/>
              </a:rPr>
              <a:t>a</a:t>
            </a:r>
            <a:r>
              <a:rPr lang="en-US" sz="2000" spc="-5" dirty="0">
                <a:latin typeface="Times New Roman"/>
                <a:cs typeface="Times New Roman"/>
              </a:rPr>
              <a:t>tor </a:t>
            </a:r>
            <a:r>
              <a:rPr lang="en-US" sz="2000" spc="-85" dirty="0">
                <a:latin typeface="Times New Roman"/>
                <a:cs typeface="Times New Roman"/>
              </a:rPr>
              <a:t>n</a:t>
            </a:r>
            <a:r>
              <a:rPr lang="en-US" sz="2000" spc="-25" dirty="0">
                <a:latin typeface="Times New Roman"/>
                <a:cs typeface="Times New Roman"/>
              </a:rPr>
              <a:t>ee</a:t>
            </a:r>
            <a:r>
              <a:rPr lang="en-US" sz="2000" spc="65" dirty="0">
                <a:latin typeface="Times New Roman"/>
                <a:cs typeface="Times New Roman"/>
              </a:rPr>
              <a:t>d</a:t>
            </a:r>
            <a:r>
              <a:rPr lang="en-US" sz="2000" spc="-5" dirty="0">
                <a:latin typeface="Times New Roman"/>
                <a:cs typeface="Times New Roman"/>
              </a:rPr>
              <a:t>s  </a:t>
            </a:r>
            <a:r>
              <a:rPr lang="en-US" sz="2000" spc="5" dirty="0">
                <a:latin typeface="Times New Roman"/>
                <a:cs typeface="Times New Roman"/>
              </a:rPr>
              <a:t>t</a:t>
            </a:r>
            <a:r>
              <a:rPr lang="en-US" sz="2000" spc="-5" dirty="0">
                <a:latin typeface="Times New Roman"/>
                <a:cs typeface="Times New Roman"/>
              </a:rPr>
              <a:t>o id</a:t>
            </a:r>
            <a:r>
              <a:rPr lang="en-US" sz="2000" spc="55" dirty="0">
                <a:latin typeface="Times New Roman"/>
                <a:cs typeface="Times New Roman"/>
              </a:rPr>
              <a:t>e</a:t>
            </a:r>
            <a:r>
              <a:rPr lang="en-US" sz="2000" spc="-85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t</a:t>
            </a:r>
            <a:r>
              <a:rPr lang="en-US" sz="2000" spc="10" dirty="0">
                <a:latin typeface="Times New Roman"/>
                <a:cs typeface="Times New Roman"/>
              </a:rPr>
              <a:t>i</a:t>
            </a:r>
            <a:r>
              <a:rPr lang="en-US" sz="2000" spc="15" dirty="0">
                <a:latin typeface="Times New Roman"/>
                <a:cs typeface="Times New Roman"/>
              </a:rPr>
              <a:t>f</a:t>
            </a:r>
            <a:r>
              <a:rPr lang="en-US" sz="2000" spc="-5" dirty="0">
                <a:latin typeface="Times New Roman"/>
                <a:cs typeface="Times New Roman"/>
              </a:rPr>
              <a:t>y w</a:t>
            </a:r>
            <a:r>
              <a:rPr lang="en-US" sz="2000" spc="-90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e</a:t>
            </a:r>
            <a:r>
              <a:rPr lang="en-US" sz="2000" spc="75" dirty="0">
                <a:latin typeface="Times New Roman"/>
                <a:cs typeface="Times New Roman"/>
              </a:rPr>
              <a:t>t</a:t>
            </a:r>
            <a:r>
              <a:rPr lang="en-US" sz="2000" spc="-85" dirty="0">
                <a:latin typeface="Times New Roman"/>
                <a:cs typeface="Times New Roman"/>
              </a:rPr>
              <a:t>h</a:t>
            </a:r>
            <a:r>
              <a:rPr lang="en-US" sz="2000" spc="-25" dirty="0">
                <a:latin typeface="Times New Roman"/>
                <a:cs typeface="Times New Roman"/>
              </a:rPr>
              <a:t>e</a:t>
            </a:r>
            <a:r>
              <a:rPr lang="en-US" sz="2000" spc="-5" dirty="0">
                <a:latin typeface="Times New Roman"/>
                <a:cs typeface="Times New Roman"/>
              </a:rPr>
              <a:t>r</a:t>
            </a:r>
            <a:r>
              <a:rPr lang="en-US" sz="2000" spc="1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A</a:t>
            </a:r>
            <a:r>
              <a:rPr lang="en-US" sz="2000" spc="-16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or</a:t>
            </a:r>
            <a:r>
              <a:rPr lang="en-US" sz="2000" spc="10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B</a:t>
            </a:r>
            <a:r>
              <a:rPr lang="en-US" sz="2000" spc="45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a</a:t>
            </a:r>
            <a:r>
              <a:rPr lang="en-US" sz="2000" spc="15" dirty="0">
                <a:latin typeface="Times New Roman"/>
                <a:cs typeface="Times New Roman"/>
              </a:rPr>
              <a:t>r</a:t>
            </a:r>
            <a:r>
              <a:rPr lang="en-US" sz="2000" spc="-5" dirty="0">
                <a:latin typeface="Times New Roman"/>
                <a:cs typeface="Times New Roman"/>
              </a:rPr>
              <a:t>e</a:t>
            </a:r>
            <a:r>
              <a:rPr lang="en-US" sz="2000" spc="60" dirty="0">
                <a:latin typeface="Times New Roman"/>
                <a:cs typeface="Times New Roman"/>
              </a:rPr>
              <a:t> </a:t>
            </a:r>
            <a:r>
              <a:rPr lang="en-US" sz="2000" spc="-85" dirty="0">
                <a:latin typeface="Times New Roman"/>
                <a:cs typeface="Times New Roman"/>
              </a:rPr>
              <a:t>h</a:t>
            </a:r>
            <a:r>
              <a:rPr lang="en-US" sz="2000" spc="-5" dirty="0">
                <a:latin typeface="Times New Roman"/>
                <a:cs typeface="Times New Roman"/>
              </a:rPr>
              <a:t>u</a:t>
            </a:r>
            <a:r>
              <a:rPr lang="en-US" sz="2000" spc="-70" dirty="0">
                <a:latin typeface="Times New Roman"/>
                <a:cs typeface="Times New Roman"/>
              </a:rPr>
              <a:t>m</a:t>
            </a:r>
            <a:r>
              <a:rPr lang="en-US" sz="2000" spc="50" dirty="0">
                <a:latin typeface="Times New Roman"/>
                <a:cs typeface="Times New Roman"/>
              </a:rPr>
              <a:t>a</a:t>
            </a:r>
            <a:r>
              <a:rPr lang="en-US" sz="2000" spc="-5" dirty="0">
                <a:latin typeface="Times New Roman"/>
                <a:cs typeface="Times New Roman"/>
              </a:rPr>
              <a:t>n</a:t>
            </a:r>
            <a:r>
              <a:rPr lang="en-US" sz="2000" spc="-114" dirty="0">
                <a:latin typeface="Times New Roman"/>
                <a:cs typeface="Times New Roman"/>
              </a:rPr>
              <a:t>s. </a:t>
            </a:r>
            <a:r>
              <a:rPr lang="en-US" sz="2000" spc="-100" dirty="0">
                <a:latin typeface="Times New Roman"/>
                <a:cs typeface="Times New Roman"/>
              </a:rPr>
              <a:t>To</a:t>
            </a:r>
            <a:r>
              <a:rPr lang="en-US" sz="2000" spc="7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pass</a:t>
            </a:r>
            <a:r>
              <a:rPr lang="en-US" sz="2000" spc="-3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the</a:t>
            </a:r>
            <a:r>
              <a:rPr lang="en-US" sz="2000" spc="6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Turing</a:t>
            </a:r>
            <a:r>
              <a:rPr lang="en-US" sz="2000" spc="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test,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the</a:t>
            </a:r>
            <a:r>
              <a:rPr lang="en-US" sz="2000" spc="14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machine</a:t>
            </a:r>
            <a:r>
              <a:rPr lang="en-US" sz="2000" spc="6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has</a:t>
            </a:r>
            <a:r>
              <a:rPr lang="en-US" sz="2000" spc="-3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to</a:t>
            </a:r>
            <a:r>
              <a:rPr lang="en-US" sz="2000" spc="7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fool </a:t>
            </a:r>
            <a:r>
              <a:rPr lang="en-US" sz="2000" spc="-25" dirty="0">
                <a:latin typeface="Times New Roman"/>
                <a:cs typeface="Times New Roman"/>
              </a:rPr>
              <a:t>the</a:t>
            </a:r>
            <a:r>
              <a:rPr lang="en-US" sz="2000" spc="5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interrogator</a:t>
            </a:r>
            <a:r>
              <a:rPr lang="en-US" sz="2000" spc="114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into</a:t>
            </a:r>
            <a:r>
              <a:rPr lang="en-US" sz="2000" spc="1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believing</a:t>
            </a:r>
            <a:r>
              <a:rPr lang="en-US" sz="2000" spc="15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that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it</a:t>
            </a:r>
            <a:r>
              <a:rPr lang="en-US" sz="2000" spc="1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is</a:t>
            </a:r>
            <a:r>
              <a:rPr lang="en-US" sz="2000" spc="-40" dirty="0">
                <a:latin typeface="Times New Roman"/>
                <a:cs typeface="Times New Roman"/>
              </a:rPr>
              <a:t> </a:t>
            </a:r>
            <a:r>
              <a:rPr lang="en-US" sz="2000" spc="-70" dirty="0">
                <a:latin typeface="Times New Roman"/>
                <a:cs typeface="Times New Roman"/>
              </a:rPr>
              <a:t>human.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23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625475"/>
            <a:ext cx="8686324" cy="3810000"/>
          </a:xfrm>
        </p:spPr>
        <p:txBody>
          <a:bodyPr/>
          <a:lstStyle/>
          <a:p>
            <a:pPr marL="0" indent="0">
              <a:buNone/>
            </a:pPr>
            <a:r>
              <a:rPr lang="en-US" sz="2000" spc="-175" dirty="0">
                <a:latin typeface="Arial"/>
                <a:cs typeface="Arial"/>
              </a:rPr>
              <a:t>To</a:t>
            </a:r>
            <a:r>
              <a:rPr lang="en-US" sz="2000" spc="90" dirty="0">
                <a:latin typeface="Arial"/>
                <a:cs typeface="Arial"/>
              </a:rPr>
              <a:t> </a:t>
            </a:r>
            <a:r>
              <a:rPr lang="en-US" sz="2000" spc="-35" dirty="0">
                <a:latin typeface="Arial"/>
                <a:cs typeface="Arial"/>
              </a:rPr>
              <a:t>pass</a:t>
            </a:r>
            <a:r>
              <a:rPr lang="en-US" sz="2000" spc="75" dirty="0">
                <a:latin typeface="Arial"/>
                <a:cs typeface="Arial"/>
              </a:rPr>
              <a:t> </a:t>
            </a:r>
            <a:r>
              <a:rPr lang="en-US" sz="2000" spc="-5" dirty="0">
                <a:latin typeface="Arial"/>
                <a:cs typeface="Arial"/>
              </a:rPr>
              <a:t>a</a:t>
            </a:r>
            <a:r>
              <a:rPr lang="en-US" sz="2000" spc="-65" dirty="0">
                <a:latin typeface="Arial"/>
                <a:cs typeface="Arial"/>
              </a:rPr>
              <a:t> </a:t>
            </a:r>
            <a:r>
              <a:rPr lang="en-US" sz="2000" spc="-15" dirty="0">
                <a:latin typeface="Arial"/>
                <a:cs typeface="Arial"/>
              </a:rPr>
              <a:t>Turing</a:t>
            </a:r>
            <a:r>
              <a:rPr lang="en-US" sz="2000" spc="20" dirty="0">
                <a:latin typeface="Arial"/>
                <a:cs typeface="Arial"/>
              </a:rPr>
              <a:t> </a:t>
            </a:r>
            <a:r>
              <a:rPr lang="en-US" sz="2000" spc="-15" dirty="0">
                <a:latin typeface="Arial"/>
                <a:cs typeface="Arial"/>
              </a:rPr>
              <a:t>test,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lang="en-US" sz="2000" spc="-5" dirty="0">
                <a:latin typeface="Arial"/>
                <a:cs typeface="Arial"/>
              </a:rPr>
              <a:t>a</a:t>
            </a:r>
            <a:r>
              <a:rPr lang="en-US" sz="2000" spc="20" dirty="0">
                <a:latin typeface="Arial"/>
                <a:cs typeface="Arial"/>
              </a:rPr>
              <a:t> </a:t>
            </a:r>
            <a:r>
              <a:rPr lang="en-US" sz="2000" spc="-25" dirty="0">
                <a:latin typeface="Arial"/>
                <a:cs typeface="Arial"/>
              </a:rPr>
              <a:t>computer</a:t>
            </a:r>
            <a:r>
              <a:rPr lang="en-US" sz="2000" spc="100" dirty="0">
                <a:latin typeface="Arial"/>
                <a:cs typeface="Arial"/>
              </a:rPr>
              <a:t> </a:t>
            </a:r>
            <a:r>
              <a:rPr lang="en-US" sz="2000" spc="5" dirty="0">
                <a:latin typeface="Arial"/>
                <a:cs typeface="Arial"/>
              </a:rPr>
              <a:t>must</a:t>
            </a:r>
            <a:r>
              <a:rPr lang="en-US" sz="2000" spc="-60" dirty="0">
                <a:latin typeface="Arial"/>
                <a:cs typeface="Arial"/>
              </a:rPr>
              <a:t> </a:t>
            </a:r>
            <a:r>
              <a:rPr lang="en-US" sz="2000" spc="-35" dirty="0">
                <a:latin typeface="Arial"/>
                <a:cs typeface="Arial"/>
              </a:rPr>
              <a:t>have</a:t>
            </a:r>
            <a:r>
              <a:rPr lang="en-US" sz="2000" spc="90" dirty="0">
                <a:latin typeface="Arial"/>
                <a:cs typeface="Arial"/>
              </a:rPr>
              <a:t> </a:t>
            </a:r>
            <a:r>
              <a:rPr lang="en-US" sz="2000" spc="-15" dirty="0">
                <a:latin typeface="Arial"/>
                <a:cs typeface="Arial"/>
              </a:rPr>
              <a:t>following</a:t>
            </a:r>
            <a:r>
              <a:rPr lang="en-US" sz="2000" spc="95" dirty="0">
                <a:latin typeface="Arial"/>
                <a:cs typeface="Arial"/>
              </a:rPr>
              <a:t> </a:t>
            </a:r>
            <a:r>
              <a:rPr lang="en-US" sz="2000" spc="-30" dirty="0">
                <a:latin typeface="Arial"/>
                <a:cs typeface="Arial"/>
              </a:rPr>
              <a:t>capabilities:</a:t>
            </a:r>
          </a:p>
          <a:p>
            <a:pPr marL="225425" indent="-213360">
              <a:lnSpc>
                <a:spcPct val="100000"/>
              </a:lnSpc>
              <a:spcBef>
                <a:spcPts val="800"/>
              </a:spcBef>
              <a:buSzPct val="94594"/>
              <a:buFont typeface="Wingdings"/>
              <a:buChar char=""/>
              <a:tabLst>
                <a:tab pos="226060" algn="l"/>
                <a:tab pos="3543935" algn="l"/>
              </a:tabLst>
            </a:pPr>
            <a:r>
              <a:rPr lang="en-US" sz="2000" spc="5" dirty="0">
                <a:solidFill>
                  <a:srgbClr val="7F0000"/>
                </a:solidFill>
                <a:latin typeface="Arial"/>
                <a:cs typeface="Arial"/>
              </a:rPr>
              <a:t>Natural</a:t>
            </a:r>
            <a:r>
              <a:rPr lang="en-US" sz="2000" spc="125" dirty="0">
                <a:solidFill>
                  <a:srgbClr val="7F0000"/>
                </a:solidFill>
                <a:latin typeface="Arial"/>
                <a:cs typeface="Arial"/>
              </a:rPr>
              <a:t> </a:t>
            </a:r>
            <a:r>
              <a:rPr lang="en-US" sz="2000" spc="15" dirty="0">
                <a:solidFill>
                  <a:srgbClr val="7F0000"/>
                </a:solidFill>
                <a:latin typeface="Arial"/>
                <a:cs typeface="Arial"/>
              </a:rPr>
              <a:t>Language</a:t>
            </a:r>
            <a:r>
              <a:rPr lang="en-US" sz="2000" spc="105" dirty="0">
                <a:solidFill>
                  <a:srgbClr val="7F0000"/>
                </a:solidFill>
                <a:latin typeface="Arial"/>
                <a:cs typeface="Arial"/>
              </a:rPr>
              <a:t> </a:t>
            </a:r>
            <a:r>
              <a:rPr lang="en-US" sz="2000" spc="25" dirty="0">
                <a:solidFill>
                  <a:srgbClr val="7F0000"/>
                </a:solidFill>
                <a:latin typeface="Arial"/>
                <a:cs typeface="Arial"/>
              </a:rPr>
              <a:t>Processing	</a:t>
            </a:r>
            <a:r>
              <a:rPr lang="en-US" sz="2000" spc="5" dirty="0">
                <a:latin typeface="Arial"/>
                <a:cs typeface="Arial"/>
              </a:rPr>
              <a:t>:</a:t>
            </a:r>
            <a:endParaRPr lang="en-US" sz="2000" dirty="0">
              <a:latin typeface="Arial"/>
              <a:cs typeface="Arial"/>
            </a:endParaRPr>
          </a:p>
          <a:p>
            <a:pPr marL="925830">
              <a:lnSpc>
                <a:spcPct val="100000"/>
              </a:lnSpc>
              <a:spcBef>
                <a:spcPts val="705"/>
              </a:spcBef>
            </a:pPr>
            <a:r>
              <a:rPr lang="en-US" sz="2000" spc="25" dirty="0">
                <a:latin typeface="Arial"/>
                <a:cs typeface="Arial"/>
              </a:rPr>
              <a:t>Must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be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lang="en-US" sz="2000" spc="20" dirty="0">
                <a:latin typeface="Arial"/>
                <a:cs typeface="Arial"/>
              </a:rPr>
              <a:t>able</a:t>
            </a:r>
            <a:r>
              <a:rPr lang="en-US" sz="2000" spc="10" dirty="0">
                <a:latin typeface="Arial"/>
                <a:cs typeface="Arial"/>
              </a:rPr>
              <a:t> to</a:t>
            </a:r>
            <a:r>
              <a:rPr lang="en-US" sz="2000" spc="85" dirty="0">
                <a:latin typeface="Arial"/>
                <a:cs typeface="Arial"/>
              </a:rPr>
              <a:t> </a:t>
            </a:r>
            <a:r>
              <a:rPr lang="en-US" sz="2000" spc="35" dirty="0">
                <a:latin typeface="Arial"/>
                <a:cs typeface="Arial"/>
              </a:rPr>
              <a:t>communicate</a:t>
            </a:r>
            <a:r>
              <a:rPr lang="en-US" sz="2000" spc="-135" dirty="0">
                <a:latin typeface="Arial"/>
                <a:cs typeface="Arial"/>
              </a:rPr>
              <a:t> </a:t>
            </a:r>
            <a:r>
              <a:rPr lang="en-US" sz="2000" spc="20" dirty="0">
                <a:latin typeface="Arial"/>
                <a:cs typeface="Arial"/>
              </a:rPr>
              <a:t>in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lang="en-US" sz="2000" spc="25" dirty="0">
                <a:latin typeface="Arial"/>
                <a:cs typeface="Arial"/>
              </a:rPr>
              <a:t>English</a:t>
            </a:r>
            <a:r>
              <a:rPr lang="en-US" sz="2000" spc="-65" dirty="0">
                <a:latin typeface="Arial"/>
                <a:cs typeface="Arial"/>
              </a:rPr>
              <a:t> </a:t>
            </a:r>
            <a:r>
              <a:rPr lang="en-US" sz="2000" spc="30" dirty="0">
                <a:latin typeface="Arial"/>
                <a:cs typeface="Arial"/>
              </a:rPr>
              <a:t>successfully</a:t>
            </a:r>
            <a:endParaRPr lang="en-US" sz="2000" dirty="0">
              <a:latin typeface="Arial"/>
              <a:cs typeface="Arial"/>
            </a:endParaRPr>
          </a:p>
          <a:p>
            <a:pPr marL="225425" indent="-213360">
              <a:lnSpc>
                <a:spcPct val="100000"/>
              </a:lnSpc>
              <a:spcBef>
                <a:spcPts val="780"/>
              </a:spcBef>
              <a:buSzPct val="94594"/>
              <a:buFont typeface="Wingdings"/>
              <a:buChar char=""/>
              <a:tabLst>
                <a:tab pos="226060" algn="l"/>
                <a:tab pos="3153410" algn="l"/>
              </a:tabLst>
            </a:pPr>
            <a:r>
              <a:rPr lang="en-US" sz="2000" spc="25" dirty="0">
                <a:solidFill>
                  <a:srgbClr val="7F0000"/>
                </a:solidFill>
                <a:latin typeface="Arial"/>
                <a:cs typeface="Arial"/>
              </a:rPr>
              <a:t>Knowledge</a:t>
            </a:r>
            <a:r>
              <a:rPr lang="en-US" sz="2000" spc="20" dirty="0">
                <a:solidFill>
                  <a:srgbClr val="7F0000"/>
                </a:solidFill>
                <a:latin typeface="Arial"/>
                <a:cs typeface="Arial"/>
              </a:rPr>
              <a:t> </a:t>
            </a:r>
            <a:r>
              <a:rPr lang="en-US" sz="2000" spc="15" dirty="0">
                <a:solidFill>
                  <a:srgbClr val="7F0000"/>
                </a:solidFill>
                <a:latin typeface="Arial"/>
                <a:cs typeface="Arial"/>
              </a:rPr>
              <a:t>representation	</a:t>
            </a:r>
            <a:r>
              <a:rPr lang="en-US" sz="2000" spc="5" dirty="0">
                <a:latin typeface="Arial"/>
                <a:cs typeface="Arial"/>
              </a:rPr>
              <a:t>:</a:t>
            </a:r>
            <a:endParaRPr lang="en-US" sz="2000" dirty="0">
              <a:latin typeface="Arial"/>
              <a:cs typeface="Arial"/>
            </a:endParaRPr>
          </a:p>
          <a:p>
            <a:pPr marL="925830">
              <a:lnSpc>
                <a:spcPct val="100000"/>
              </a:lnSpc>
              <a:spcBef>
                <a:spcPts val="705"/>
              </a:spcBef>
            </a:pPr>
            <a:r>
              <a:rPr lang="en-US" sz="2000" spc="-150" dirty="0">
                <a:latin typeface="Arial"/>
                <a:cs typeface="Arial"/>
              </a:rPr>
              <a:t>To</a:t>
            </a:r>
            <a:r>
              <a:rPr lang="en-US" sz="2000" spc="160" dirty="0">
                <a:latin typeface="Arial"/>
                <a:cs typeface="Arial"/>
              </a:rPr>
              <a:t> </a:t>
            </a:r>
            <a:r>
              <a:rPr lang="en-US" sz="2000" spc="10" dirty="0">
                <a:latin typeface="Arial"/>
                <a:cs typeface="Arial"/>
              </a:rPr>
              <a:t>store </a:t>
            </a:r>
            <a:r>
              <a:rPr lang="en-US" sz="2000" spc="30" dirty="0">
                <a:latin typeface="Arial"/>
                <a:cs typeface="Arial"/>
              </a:rPr>
              <a:t>what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it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lang="en-US" sz="2000" spc="35" dirty="0">
                <a:latin typeface="Arial"/>
                <a:cs typeface="Arial"/>
              </a:rPr>
              <a:t>knows</a:t>
            </a:r>
            <a:r>
              <a:rPr lang="en-US" sz="2000" spc="-35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and</a:t>
            </a:r>
            <a:r>
              <a:rPr lang="en-US" sz="2000" spc="10" dirty="0">
                <a:latin typeface="Arial"/>
                <a:cs typeface="Arial"/>
              </a:rPr>
              <a:t> hears.</a:t>
            </a:r>
            <a:endParaRPr lang="en-US" sz="2000" dirty="0">
              <a:latin typeface="Arial"/>
              <a:cs typeface="Arial"/>
            </a:endParaRPr>
          </a:p>
          <a:p>
            <a:pPr marL="225425" indent="-213360">
              <a:lnSpc>
                <a:spcPct val="100000"/>
              </a:lnSpc>
              <a:spcBef>
                <a:spcPts val="780"/>
              </a:spcBef>
              <a:buSzPct val="94594"/>
              <a:buFont typeface="Wingdings"/>
              <a:buChar char=""/>
              <a:tabLst>
                <a:tab pos="226060" algn="l"/>
                <a:tab pos="2649220" algn="l"/>
              </a:tabLst>
            </a:pPr>
            <a:r>
              <a:rPr lang="en-US" sz="2000" spc="25" dirty="0">
                <a:solidFill>
                  <a:srgbClr val="7F0000"/>
                </a:solidFill>
                <a:latin typeface="Arial"/>
                <a:cs typeface="Arial"/>
              </a:rPr>
              <a:t>Automated</a:t>
            </a:r>
            <a:r>
              <a:rPr lang="en-US" sz="2000" spc="15" dirty="0">
                <a:solidFill>
                  <a:srgbClr val="7F0000"/>
                </a:solidFill>
                <a:latin typeface="Arial"/>
                <a:cs typeface="Arial"/>
              </a:rPr>
              <a:t> </a:t>
            </a:r>
            <a:r>
              <a:rPr lang="en-US" sz="2000" spc="20" dirty="0">
                <a:solidFill>
                  <a:srgbClr val="7F0000"/>
                </a:solidFill>
                <a:latin typeface="Arial"/>
                <a:cs typeface="Arial"/>
              </a:rPr>
              <a:t>reasoning	</a:t>
            </a:r>
            <a:r>
              <a:rPr lang="en-US" sz="2000" spc="5" dirty="0">
                <a:latin typeface="Arial"/>
                <a:cs typeface="Arial"/>
              </a:rPr>
              <a:t>:</a:t>
            </a:r>
            <a:endParaRPr lang="en-US" sz="2000" dirty="0">
              <a:latin typeface="Arial"/>
              <a:cs typeface="Arial"/>
            </a:endParaRPr>
          </a:p>
          <a:p>
            <a:pPr marL="925830">
              <a:lnSpc>
                <a:spcPct val="100000"/>
              </a:lnSpc>
              <a:spcBef>
                <a:spcPts val="705"/>
              </a:spcBef>
            </a:pPr>
            <a:r>
              <a:rPr lang="en-US" sz="2000" spc="30" dirty="0">
                <a:latin typeface="Arial"/>
                <a:cs typeface="Arial"/>
              </a:rPr>
              <a:t>Answer</a:t>
            </a:r>
            <a:r>
              <a:rPr lang="en-US" sz="2000" spc="-15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the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Questions</a:t>
            </a:r>
            <a:r>
              <a:rPr lang="en-US" sz="2000" spc="40" dirty="0">
                <a:latin typeface="Arial"/>
                <a:cs typeface="Arial"/>
              </a:rPr>
              <a:t> </a:t>
            </a:r>
            <a:r>
              <a:rPr lang="en-US" sz="2000" spc="20" dirty="0">
                <a:latin typeface="Arial"/>
                <a:cs typeface="Arial"/>
              </a:rPr>
              <a:t>based</a:t>
            </a:r>
            <a:r>
              <a:rPr lang="en-US" sz="2000" spc="85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on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the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stored</a:t>
            </a:r>
            <a:r>
              <a:rPr lang="en-US" sz="2000" spc="85" dirty="0">
                <a:latin typeface="Arial"/>
                <a:cs typeface="Arial"/>
              </a:rPr>
              <a:t> </a:t>
            </a:r>
            <a:r>
              <a:rPr lang="en-US" sz="2000" spc="20" dirty="0">
                <a:latin typeface="Arial"/>
                <a:cs typeface="Arial"/>
              </a:rPr>
              <a:t>information.</a:t>
            </a:r>
            <a:endParaRPr lang="en-US" sz="2000" dirty="0">
              <a:latin typeface="Arial"/>
              <a:cs typeface="Arial"/>
            </a:endParaRPr>
          </a:p>
          <a:p>
            <a:pPr marL="225425" indent="-213360">
              <a:lnSpc>
                <a:spcPct val="100000"/>
              </a:lnSpc>
              <a:spcBef>
                <a:spcPts val="780"/>
              </a:spcBef>
              <a:buSzPct val="94594"/>
              <a:buFont typeface="Wingdings"/>
              <a:buChar char=""/>
              <a:tabLst>
                <a:tab pos="226060" algn="l"/>
                <a:tab pos="2192020" algn="l"/>
              </a:tabLst>
            </a:pPr>
            <a:r>
              <a:rPr lang="en-US" sz="2000" spc="25" dirty="0">
                <a:solidFill>
                  <a:srgbClr val="7F0000"/>
                </a:solidFill>
                <a:latin typeface="Arial"/>
                <a:cs typeface="Arial"/>
              </a:rPr>
              <a:t>Machine </a:t>
            </a:r>
            <a:r>
              <a:rPr lang="en-US" sz="2000" spc="15" dirty="0">
                <a:solidFill>
                  <a:srgbClr val="7F0000"/>
                </a:solidFill>
                <a:latin typeface="Arial"/>
                <a:cs typeface="Arial"/>
              </a:rPr>
              <a:t>learning	</a:t>
            </a:r>
            <a:r>
              <a:rPr lang="en-US" sz="2000" spc="5" dirty="0">
                <a:latin typeface="Arial"/>
                <a:cs typeface="Arial"/>
              </a:rPr>
              <a:t>:</a:t>
            </a:r>
            <a:endParaRPr lang="en-US" sz="2000" dirty="0">
              <a:latin typeface="Arial"/>
              <a:cs typeface="Arial"/>
            </a:endParaRPr>
          </a:p>
          <a:p>
            <a:pPr marL="925830">
              <a:lnSpc>
                <a:spcPct val="100000"/>
              </a:lnSpc>
              <a:spcBef>
                <a:spcPts val="705"/>
              </a:spcBef>
            </a:pPr>
            <a:r>
              <a:rPr lang="en-US" sz="2000" spc="25" dirty="0">
                <a:latin typeface="Arial"/>
                <a:cs typeface="Arial"/>
              </a:rPr>
              <a:t>Must</a:t>
            </a:r>
            <a:r>
              <a:rPr lang="en-US" sz="2000" spc="5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be</a:t>
            </a:r>
            <a:r>
              <a:rPr lang="en-US" sz="2000" spc="5" dirty="0">
                <a:latin typeface="Arial"/>
                <a:cs typeface="Arial"/>
              </a:rPr>
              <a:t> </a:t>
            </a:r>
            <a:r>
              <a:rPr lang="en-US" sz="2000" spc="20" dirty="0">
                <a:latin typeface="Arial"/>
                <a:cs typeface="Arial"/>
              </a:rPr>
              <a:t>able</a:t>
            </a:r>
            <a:r>
              <a:rPr lang="en-US" sz="2000" spc="5" dirty="0">
                <a:latin typeface="Arial"/>
                <a:cs typeface="Arial"/>
              </a:rPr>
              <a:t> </a:t>
            </a:r>
            <a:r>
              <a:rPr lang="en-US" sz="2000" spc="10" dirty="0">
                <a:latin typeface="Arial"/>
                <a:cs typeface="Arial"/>
              </a:rPr>
              <a:t>to</a:t>
            </a:r>
            <a:r>
              <a:rPr lang="en-US" sz="2000" spc="80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adapt</a:t>
            </a:r>
            <a:r>
              <a:rPr lang="en-US" sz="2000" spc="5" dirty="0">
                <a:latin typeface="Arial"/>
                <a:cs typeface="Arial"/>
              </a:rPr>
              <a:t> </a:t>
            </a:r>
            <a:r>
              <a:rPr lang="en-US" sz="2000" spc="20" dirty="0">
                <a:latin typeface="Arial"/>
                <a:cs typeface="Arial"/>
              </a:rPr>
              <a:t>in</a:t>
            </a:r>
            <a:r>
              <a:rPr lang="en-US" sz="2000" spc="5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new</a:t>
            </a:r>
            <a:r>
              <a:rPr lang="en-US" sz="2000" spc="65" dirty="0">
                <a:latin typeface="Arial"/>
                <a:cs typeface="Arial"/>
              </a:rPr>
              <a:t> </a:t>
            </a:r>
            <a:r>
              <a:rPr lang="en-US" sz="2000" spc="30" dirty="0">
                <a:latin typeface="Arial"/>
                <a:cs typeface="Arial"/>
              </a:rPr>
              <a:t>circumstances</a:t>
            </a:r>
            <a:endParaRPr lang="en-US" sz="20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000" spc="-3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99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396875"/>
            <a:ext cx="8686324" cy="4634358"/>
          </a:xfrm>
        </p:spPr>
        <p:txBody>
          <a:bodyPr>
            <a:normAutofit fontScale="92500" lnSpcReduction="10000"/>
          </a:bodyPr>
          <a:lstStyle/>
          <a:p>
            <a:pPr marL="12700" marR="5080" algn="just">
              <a:lnSpc>
                <a:spcPct val="100000"/>
              </a:lnSpc>
              <a:spcBef>
                <a:spcPts val="125"/>
              </a:spcBef>
            </a:pPr>
            <a:r>
              <a:rPr lang="en-US" sz="2400" spc="15" dirty="0">
                <a:latin typeface="Calibri"/>
                <a:cs typeface="Calibri"/>
              </a:rPr>
              <a:t>On </a:t>
            </a:r>
            <a:r>
              <a:rPr lang="en-US" sz="2400" spc="-5" dirty="0">
                <a:latin typeface="Calibri"/>
                <a:cs typeface="Calibri"/>
              </a:rPr>
              <a:t>one </a:t>
            </a:r>
            <a:r>
              <a:rPr lang="en-US" sz="2400" spc="5" dirty="0">
                <a:latin typeface="Calibri"/>
                <a:cs typeface="Calibri"/>
              </a:rPr>
              <a:t>side </a:t>
            </a:r>
            <a:r>
              <a:rPr lang="en-US" sz="2400" spc="-5" dirty="0">
                <a:latin typeface="Calibri"/>
                <a:cs typeface="Calibri"/>
              </a:rPr>
              <a:t>of </a:t>
            </a:r>
            <a:r>
              <a:rPr lang="en-US" sz="2400" dirty="0">
                <a:latin typeface="Calibri"/>
                <a:cs typeface="Calibri"/>
              </a:rPr>
              <a:t>the </a:t>
            </a:r>
            <a:r>
              <a:rPr lang="en-US" sz="2400" spc="-15" dirty="0">
                <a:latin typeface="Calibri"/>
                <a:cs typeface="Calibri"/>
              </a:rPr>
              <a:t>argument, </a:t>
            </a:r>
            <a:r>
              <a:rPr lang="en-US" sz="2400" spc="-15" dirty="0">
                <a:solidFill>
                  <a:srgbClr val="C00000"/>
                </a:solidFill>
                <a:latin typeface="Calibri"/>
                <a:cs typeface="Calibri"/>
              </a:rPr>
              <a:t>human-like </a:t>
            </a:r>
            <a:r>
              <a:rPr lang="en-US" sz="2400" spc="-20" dirty="0">
                <a:solidFill>
                  <a:srgbClr val="C00000"/>
                </a:solidFill>
                <a:latin typeface="Calibri"/>
                <a:cs typeface="Calibri"/>
              </a:rPr>
              <a:t>interaction </a:t>
            </a:r>
            <a:r>
              <a:rPr lang="en-US" sz="2400" spc="-5" dirty="0">
                <a:solidFill>
                  <a:srgbClr val="C00000"/>
                </a:solidFill>
                <a:latin typeface="Calibri"/>
                <a:cs typeface="Calibri"/>
              </a:rPr>
              <a:t>is seen </a:t>
            </a:r>
            <a:r>
              <a:rPr lang="en-US" sz="2400" spc="10" dirty="0">
                <a:solidFill>
                  <a:srgbClr val="C00000"/>
                </a:solidFill>
                <a:latin typeface="Calibri"/>
                <a:cs typeface="Calibri"/>
              </a:rPr>
              <a:t>as </a:t>
            </a:r>
            <a:r>
              <a:rPr lang="en-US" sz="2400" spc="-10" dirty="0">
                <a:solidFill>
                  <a:srgbClr val="C00000"/>
                </a:solidFill>
                <a:latin typeface="Calibri"/>
                <a:cs typeface="Calibri"/>
              </a:rPr>
              <a:t>absolutely 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essential </a:t>
            </a:r>
            <a:r>
              <a:rPr lang="en-US" sz="2400" spc="5" dirty="0">
                <a:latin typeface="Calibri"/>
                <a:cs typeface="Calibri"/>
              </a:rPr>
              <a:t>to </a:t>
            </a:r>
            <a:r>
              <a:rPr lang="en-US" sz="2400" spc="1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human-like </a:t>
            </a:r>
            <a:r>
              <a:rPr lang="en-US" sz="2400" spc="-15" dirty="0">
                <a:latin typeface="Calibri"/>
                <a:cs typeface="Calibri"/>
              </a:rPr>
              <a:t>intelligence. </a:t>
            </a:r>
            <a:r>
              <a:rPr lang="en-US" sz="2400" spc="10" dirty="0">
                <a:solidFill>
                  <a:srgbClr val="C00000"/>
                </a:solidFill>
                <a:latin typeface="Calibri"/>
                <a:cs typeface="Calibri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successful </a:t>
            </a:r>
            <a:r>
              <a:rPr lang="en-US" sz="2400" spc="20" dirty="0">
                <a:solidFill>
                  <a:srgbClr val="C00000"/>
                </a:solidFill>
                <a:latin typeface="Calibri"/>
                <a:cs typeface="Calibri"/>
              </a:rPr>
              <a:t>AI </a:t>
            </a:r>
            <a:r>
              <a:rPr lang="en-US" sz="2400" spc="-5" dirty="0">
                <a:solidFill>
                  <a:srgbClr val="C00000"/>
                </a:solidFill>
                <a:latin typeface="Calibri"/>
                <a:cs typeface="Calibri"/>
              </a:rPr>
              <a:t>is worthless if its </a:t>
            </a:r>
            <a:r>
              <a:rPr lang="en-US" sz="2400" spc="-10" dirty="0">
                <a:solidFill>
                  <a:srgbClr val="C00000"/>
                </a:solidFill>
                <a:latin typeface="Calibri"/>
                <a:cs typeface="Calibri"/>
              </a:rPr>
              <a:t>intelligence </a:t>
            </a:r>
            <a:r>
              <a:rPr lang="en-US" sz="2400" spc="-15" dirty="0">
                <a:solidFill>
                  <a:srgbClr val="C00000"/>
                </a:solidFill>
                <a:latin typeface="Calibri"/>
                <a:cs typeface="Calibri"/>
              </a:rPr>
              <a:t>lies </a:t>
            </a:r>
            <a:r>
              <a:rPr lang="en-US" sz="2400" spc="-20" dirty="0">
                <a:solidFill>
                  <a:srgbClr val="C00000"/>
                </a:solidFill>
                <a:latin typeface="Calibri"/>
                <a:cs typeface="Calibri"/>
              </a:rPr>
              <a:t>trapped </a:t>
            </a:r>
            <a:r>
              <a:rPr lang="en-US" sz="2400" spc="-5" dirty="0">
                <a:solidFill>
                  <a:srgbClr val="C00000"/>
                </a:solidFill>
                <a:latin typeface="Calibri"/>
                <a:cs typeface="Calibri"/>
              </a:rPr>
              <a:t>in </a:t>
            </a:r>
            <a:r>
              <a:rPr lang="en-US" sz="2400" spc="10" dirty="0">
                <a:solidFill>
                  <a:srgbClr val="C00000"/>
                </a:solidFill>
                <a:latin typeface="Calibri"/>
                <a:cs typeface="Calibri"/>
              </a:rPr>
              <a:t>an </a:t>
            </a:r>
            <a:r>
              <a:rPr lang="en-US" sz="2400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C00000"/>
                </a:solidFill>
                <a:latin typeface="Calibri"/>
                <a:cs typeface="Calibri"/>
              </a:rPr>
              <a:t>unresponsive</a:t>
            </a:r>
            <a:r>
              <a:rPr lang="en-US" sz="24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C00000"/>
                </a:solidFill>
                <a:latin typeface="Calibri"/>
                <a:cs typeface="Calibri"/>
              </a:rPr>
              <a:t>program.</a:t>
            </a:r>
            <a:endParaRPr lang="en-US" sz="2400" dirty="0">
              <a:latin typeface="Calibri"/>
              <a:cs typeface="Calibri"/>
            </a:endParaRPr>
          </a:p>
          <a:p>
            <a:pPr marL="12700" marR="14604" algn="just">
              <a:lnSpc>
                <a:spcPct val="100000"/>
              </a:lnSpc>
            </a:pPr>
            <a:r>
              <a:rPr lang="en-US" sz="2400" spc="-25" dirty="0">
                <a:latin typeface="Calibri"/>
                <a:cs typeface="Calibri"/>
              </a:rPr>
              <a:t>Turing's </a:t>
            </a:r>
            <a:r>
              <a:rPr lang="en-US" sz="2400" dirty="0">
                <a:latin typeface="Calibri"/>
                <a:cs typeface="Calibri"/>
              </a:rPr>
              <a:t>test </a:t>
            </a:r>
            <a:r>
              <a:rPr lang="en-US" sz="2400" spc="-20" dirty="0">
                <a:latin typeface="Calibri"/>
                <a:cs typeface="Calibri"/>
              </a:rPr>
              <a:t>deliberately </a:t>
            </a:r>
            <a:r>
              <a:rPr lang="en-US" sz="2400" spc="-5" dirty="0">
                <a:latin typeface="Calibri"/>
                <a:cs typeface="Calibri"/>
              </a:rPr>
              <a:t>avoided </a:t>
            </a:r>
            <a:r>
              <a:rPr lang="en-US" sz="2400" spc="-15" dirty="0">
                <a:latin typeface="Calibri"/>
                <a:cs typeface="Calibri"/>
              </a:rPr>
              <a:t>direct </a:t>
            </a:r>
            <a:r>
              <a:rPr lang="en-US" sz="2400" spc="-5" dirty="0">
                <a:latin typeface="Calibri"/>
                <a:cs typeface="Calibri"/>
              </a:rPr>
              <a:t>physical </a:t>
            </a:r>
            <a:r>
              <a:rPr lang="en-US" sz="2400" spc="-20" dirty="0">
                <a:latin typeface="Calibri"/>
                <a:cs typeface="Calibri"/>
              </a:rPr>
              <a:t>interaction </a:t>
            </a:r>
            <a:r>
              <a:rPr lang="en-US" sz="2400" spc="-15" dirty="0">
                <a:latin typeface="Calibri"/>
                <a:cs typeface="Calibri"/>
              </a:rPr>
              <a:t>between </a:t>
            </a:r>
            <a:r>
              <a:rPr lang="en-US" sz="2400" dirty="0">
                <a:latin typeface="Calibri"/>
                <a:cs typeface="Calibri"/>
              </a:rPr>
              <a:t>the </a:t>
            </a:r>
            <a:r>
              <a:rPr lang="en-US" sz="2400" spc="-5" dirty="0">
                <a:latin typeface="Calibri"/>
                <a:cs typeface="Calibri"/>
              </a:rPr>
              <a:t>interrogator 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5" dirty="0">
                <a:latin typeface="Calibri"/>
                <a:cs typeface="Calibri"/>
              </a:rPr>
              <a:t>and</a:t>
            </a:r>
            <a:r>
              <a:rPr lang="en-US" sz="2400" spc="1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the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spc="-25" dirty="0">
                <a:latin typeface="Calibri"/>
                <a:cs typeface="Calibri"/>
              </a:rPr>
              <a:t>computer,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because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physical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simulation</a:t>
            </a:r>
            <a:r>
              <a:rPr lang="en-US" sz="2400" dirty="0">
                <a:latin typeface="Calibri"/>
                <a:cs typeface="Calibri"/>
              </a:rPr>
              <a:t> of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a</a:t>
            </a:r>
            <a:r>
              <a:rPr lang="en-US" sz="2400" spc="15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person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is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unnecessary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-35" dirty="0">
                <a:latin typeface="Calibri"/>
                <a:cs typeface="Calibri"/>
              </a:rPr>
              <a:t>for 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intelligence.</a:t>
            </a: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2400" dirty="0">
              <a:latin typeface="Calibri"/>
              <a:cs typeface="Calibri"/>
            </a:endParaRPr>
          </a:p>
          <a:p>
            <a:pPr marL="12700" marR="7620" algn="just">
              <a:lnSpc>
                <a:spcPct val="100000"/>
              </a:lnSpc>
            </a:pPr>
            <a:r>
              <a:rPr lang="en-US" sz="2400" spc="-15" dirty="0">
                <a:latin typeface="Calibri"/>
                <a:cs typeface="Calibri"/>
              </a:rPr>
              <a:t>So,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total</a:t>
            </a:r>
            <a:r>
              <a:rPr lang="en-US" sz="24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-35" dirty="0">
                <a:solidFill>
                  <a:srgbClr val="C00000"/>
                </a:solidFill>
                <a:latin typeface="Calibri"/>
                <a:cs typeface="Calibri"/>
              </a:rPr>
              <a:t>Turing</a:t>
            </a:r>
            <a:r>
              <a:rPr lang="en-US" sz="24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-35" dirty="0">
                <a:solidFill>
                  <a:srgbClr val="C00000"/>
                </a:solidFill>
                <a:latin typeface="Calibri"/>
                <a:cs typeface="Calibri"/>
              </a:rPr>
              <a:t>Test</a:t>
            </a:r>
            <a:r>
              <a:rPr lang="en-US" sz="24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C00000"/>
                </a:solidFill>
                <a:latin typeface="Calibri"/>
                <a:cs typeface="Calibri"/>
              </a:rPr>
              <a:t>includes</a:t>
            </a:r>
            <a:r>
              <a:rPr lang="en-US"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1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lang="en-US" sz="2400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C00000"/>
                </a:solidFill>
                <a:latin typeface="Calibri"/>
                <a:cs typeface="Calibri"/>
              </a:rPr>
              <a:t>video</a:t>
            </a:r>
            <a:r>
              <a:rPr lang="en-US" sz="2400" spc="-5" dirty="0">
                <a:solidFill>
                  <a:srgbClr val="C00000"/>
                </a:solidFill>
                <a:latin typeface="Calibri"/>
                <a:cs typeface="Calibri"/>
              </a:rPr>
              <a:t> signal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25" dirty="0">
                <a:latin typeface="Calibri"/>
                <a:cs typeface="Calibri"/>
              </a:rPr>
              <a:t>so </a:t>
            </a:r>
            <a:r>
              <a:rPr lang="en-US" sz="2400" spc="-20" dirty="0">
                <a:latin typeface="Calibri"/>
                <a:cs typeface="Calibri"/>
              </a:rPr>
              <a:t>that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the </a:t>
            </a:r>
            <a:r>
              <a:rPr lang="en-US" sz="2400" spc="-15" dirty="0">
                <a:latin typeface="Calibri"/>
                <a:cs typeface="Calibri"/>
              </a:rPr>
              <a:t>interrogator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can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test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the 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subject's </a:t>
            </a:r>
            <a:r>
              <a:rPr lang="en-US" sz="2400" spc="-15" dirty="0">
                <a:latin typeface="Calibri"/>
                <a:cs typeface="Calibri"/>
              </a:rPr>
              <a:t>perceptual </a:t>
            </a:r>
            <a:r>
              <a:rPr lang="en-US" sz="2400" spc="-5" dirty="0">
                <a:latin typeface="Calibri"/>
                <a:cs typeface="Calibri"/>
              </a:rPr>
              <a:t>abilities, </a:t>
            </a:r>
            <a:r>
              <a:rPr lang="en-US" sz="2400" spc="10" dirty="0">
                <a:latin typeface="Calibri"/>
                <a:cs typeface="Calibri"/>
              </a:rPr>
              <a:t>as </a:t>
            </a:r>
            <a:r>
              <a:rPr lang="en-US" sz="2400" spc="-10" dirty="0">
                <a:latin typeface="Calibri"/>
                <a:cs typeface="Calibri"/>
              </a:rPr>
              <a:t>well </a:t>
            </a:r>
            <a:r>
              <a:rPr lang="en-US" sz="2400" spc="10" dirty="0">
                <a:latin typeface="Calibri"/>
                <a:cs typeface="Calibri"/>
              </a:rPr>
              <a:t>as </a:t>
            </a:r>
            <a:r>
              <a:rPr lang="en-US" sz="2400" dirty="0">
                <a:latin typeface="Calibri"/>
                <a:cs typeface="Calibri"/>
              </a:rPr>
              <a:t>the </a:t>
            </a:r>
            <a:r>
              <a:rPr lang="en-US" sz="2400" spc="-10" dirty="0">
                <a:latin typeface="Calibri"/>
                <a:cs typeface="Calibri"/>
              </a:rPr>
              <a:t>opportunity </a:t>
            </a:r>
            <a:r>
              <a:rPr lang="en-US" sz="2400" spc="-35" dirty="0">
                <a:latin typeface="Calibri"/>
                <a:cs typeface="Calibri"/>
              </a:rPr>
              <a:t>for </a:t>
            </a:r>
            <a:r>
              <a:rPr lang="en-US" sz="2400" dirty="0">
                <a:latin typeface="Calibri"/>
                <a:cs typeface="Calibri"/>
              </a:rPr>
              <a:t>the </a:t>
            </a:r>
            <a:r>
              <a:rPr lang="en-US" sz="2400" spc="-10" dirty="0">
                <a:latin typeface="Calibri"/>
                <a:cs typeface="Calibri"/>
              </a:rPr>
              <a:t>interrogator </a:t>
            </a:r>
            <a:r>
              <a:rPr lang="en-US" sz="2400" spc="5" dirty="0">
                <a:latin typeface="Calibri"/>
                <a:cs typeface="Calibri"/>
              </a:rPr>
              <a:t>to </a:t>
            </a:r>
            <a:r>
              <a:rPr lang="en-US" sz="2400" spc="-5" dirty="0">
                <a:latin typeface="Calibri"/>
                <a:cs typeface="Calibri"/>
              </a:rPr>
              <a:t>pass 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physical</a:t>
            </a:r>
            <a:r>
              <a:rPr lang="en-US" sz="2400" spc="-90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objects</a:t>
            </a:r>
            <a:r>
              <a:rPr lang="en-US" sz="2400" spc="10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"through</a:t>
            </a:r>
            <a:r>
              <a:rPr lang="en-US" sz="2400" spc="-8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the</a:t>
            </a:r>
            <a:r>
              <a:rPr lang="en-US" sz="2400" spc="-4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hatch."</a:t>
            </a:r>
          </a:p>
          <a:p>
            <a:pPr marL="12700" algn="just">
              <a:lnSpc>
                <a:spcPts val="2400"/>
              </a:lnSpc>
            </a:pPr>
            <a:r>
              <a:rPr lang="en-US" sz="2400" spc="-70" dirty="0">
                <a:latin typeface="Calibri"/>
                <a:cs typeface="Calibri"/>
              </a:rPr>
              <a:t>To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pass</a:t>
            </a:r>
            <a:r>
              <a:rPr lang="en-US" sz="2400" spc="-12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the</a:t>
            </a:r>
            <a:r>
              <a:rPr lang="en-US" sz="2400" spc="4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total</a:t>
            </a:r>
            <a:r>
              <a:rPr lang="en-US" sz="2400" spc="-100" dirty="0">
                <a:latin typeface="Calibri"/>
                <a:cs typeface="Calibri"/>
              </a:rPr>
              <a:t> </a:t>
            </a:r>
            <a:r>
              <a:rPr lang="en-US" sz="2400" spc="-35" dirty="0">
                <a:latin typeface="Calibri"/>
                <a:cs typeface="Calibri"/>
              </a:rPr>
              <a:t>Turing</a:t>
            </a:r>
            <a:r>
              <a:rPr lang="en-US" sz="2400" spc="95" dirty="0">
                <a:latin typeface="Calibri"/>
                <a:cs typeface="Calibri"/>
              </a:rPr>
              <a:t> </a:t>
            </a:r>
            <a:r>
              <a:rPr lang="en-US" sz="2400" spc="-30" dirty="0">
                <a:latin typeface="Calibri"/>
                <a:cs typeface="Calibri"/>
              </a:rPr>
              <a:t>Test,</a:t>
            </a:r>
            <a:r>
              <a:rPr lang="en-US" sz="2400" spc="-13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the</a:t>
            </a:r>
            <a:r>
              <a:rPr lang="en-US" sz="2400" spc="35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computer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will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need</a:t>
            </a:r>
            <a:endParaRPr lang="en-US" sz="2400" dirty="0">
              <a:latin typeface="Calibri"/>
              <a:cs typeface="Calibri"/>
            </a:endParaRPr>
          </a:p>
          <a:p>
            <a:pPr marL="984250" indent="-229870" algn="just">
              <a:lnSpc>
                <a:spcPts val="2400"/>
              </a:lnSpc>
              <a:buSzPct val="95000"/>
              <a:buFont typeface="Wingdings"/>
              <a:buChar char=""/>
              <a:tabLst>
                <a:tab pos="984885" algn="l"/>
              </a:tabLst>
            </a:pPr>
            <a:r>
              <a:rPr lang="en-US" sz="2400" spc="-5" dirty="0">
                <a:solidFill>
                  <a:srgbClr val="C00000"/>
                </a:solidFill>
                <a:latin typeface="Calibri"/>
                <a:cs typeface="Calibri"/>
              </a:rPr>
              <a:t>computer</a:t>
            </a:r>
            <a:r>
              <a:rPr lang="en-US" sz="24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vision</a:t>
            </a:r>
            <a:r>
              <a:rPr lang="en-US" sz="2400" spc="4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5" dirty="0">
                <a:latin typeface="Calibri"/>
                <a:cs typeface="Calibri"/>
              </a:rPr>
              <a:t>to</a:t>
            </a:r>
            <a:r>
              <a:rPr lang="en-US" sz="2400" spc="-100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perceive</a:t>
            </a:r>
            <a:r>
              <a:rPr lang="en-US" sz="2400" spc="114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objects,</a:t>
            </a:r>
            <a:r>
              <a:rPr lang="en-US" sz="2400" spc="20" dirty="0">
                <a:latin typeface="Calibri"/>
                <a:cs typeface="Calibri"/>
              </a:rPr>
              <a:t> </a:t>
            </a:r>
            <a:r>
              <a:rPr lang="en-US" sz="2400" spc="5" dirty="0">
                <a:latin typeface="Calibri"/>
                <a:cs typeface="Calibri"/>
              </a:rPr>
              <a:t>and</a:t>
            </a:r>
            <a:endParaRPr lang="en-US" sz="2400" dirty="0">
              <a:latin typeface="Calibri"/>
              <a:cs typeface="Calibri"/>
            </a:endParaRPr>
          </a:p>
          <a:p>
            <a:pPr marL="984250" indent="-229870" algn="just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"/>
              <a:tabLst>
                <a:tab pos="984885" algn="l"/>
              </a:tabLst>
            </a:pPr>
            <a:r>
              <a:rPr lang="en-US" sz="2400" spc="-3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lang="en-US" sz="2400" spc="-10" dirty="0">
                <a:solidFill>
                  <a:srgbClr val="C00000"/>
                </a:solidFill>
                <a:latin typeface="Calibri"/>
                <a:cs typeface="Calibri"/>
              </a:rPr>
              <a:t>obo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lang="en-US" sz="2400" spc="-20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lang="en-US" sz="2400" spc="-25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lang="en-US" sz="2400" spc="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</a:t>
            </a:r>
            <a:r>
              <a:rPr lang="en-US" sz="2400" spc="10" dirty="0">
                <a:latin typeface="Calibri"/>
                <a:cs typeface="Calibri"/>
              </a:rPr>
              <a:t>o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spc="35" dirty="0">
                <a:latin typeface="Calibri"/>
                <a:cs typeface="Calibri"/>
              </a:rPr>
              <a:t>m</a:t>
            </a:r>
            <a:r>
              <a:rPr lang="en-US" sz="2400" spc="-10" dirty="0">
                <a:latin typeface="Calibri"/>
                <a:cs typeface="Calibri"/>
              </a:rPr>
              <a:t>ov</a:t>
            </a:r>
            <a:r>
              <a:rPr lang="en-US" sz="2400" spc="10" dirty="0">
                <a:latin typeface="Calibri"/>
                <a:cs typeface="Calibri"/>
              </a:rPr>
              <a:t>e</a:t>
            </a:r>
            <a:r>
              <a:rPr lang="en-US" sz="2400" spc="-114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</a:t>
            </a:r>
            <a:r>
              <a:rPr lang="en-US" sz="2400" spc="-15" dirty="0">
                <a:latin typeface="Calibri"/>
                <a:cs typeface="Calibri"/>
              </a:rPr>
              <a:t>h</a:t>
            </a:r>
            <a:r>
              <a:rPr lang="en-US" sz="2400" spc="-30" dirty="0">
                <a:latin typeface="Calibri"/>
                <a:cs typeface="Calibri"/>
              </a:rPr>
              <a:t>e</a:t>
            </a:r>
            <a:r>
              <a:rPr lang="en-US" sz="2400" spc="15" dirty="0">
                <a:latin typeface="Calibri"/>
                <a:cs typeface="Calibri"/>
              </a:rPr>
              <a:t>m</a:t>
            </a:r>
            <a:r>
              <a:rPr lang="en-US" sz="2400" spc="25" dirty="0">
                <a:latin typeface="Calibri"/>
                <a:cs typeface="Calibri"/>
              </a:rPr>
              <a:t> </a:t>
            </a:r>
            <a:r>
              <a:rPr lang="en-US" sz="2400" spc="10" dirty="0">
                <a:latin typeface="Calibri"/>
                <a:cs typeface="Calibri"/>
              </a:rPr>
              <a:t>a</a:t>
            </a:r>
            <a:r>
              <a:rPr lang="en-US" sz="2400" spc="-5" dirty="0">
                <a:latin typeface="Calibri"/>
                <a:cs typeface="Calibri"/>
              </a:rPr>
              <a:t>b</a:t>
            </a:r>
            <a:r>
              <a:rPr lang="en-US" sz="2400" spc="-10" dirty="0">
                <a:latin typeface="Calibri"/>
                <a:cs typeface="Calibri"/>
              </a:rPr>
              <a:t>ou</a:t>
            </a:r>
            <a:r>
              <a:rPr lang="en-US" sz="2400" spc="5" dirty="0">
                <a:latin typeface="Calibri"/>
                <a:cs typeface="Calibri"/>
              </a:rPr>
              <a:t>t</a:t>
            </a:r>
            <a:endParaRPr lang="en-US" sz="24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37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AI and related fields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89A1FAEF-33EA-4021-BDD0-F1EAC7E865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511398" y="1158875"/>
            <a:ext cx="6953152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79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0D49B7B3-C96C-4CAE-9EA6-585EA6A36D5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454150" y="701675"/>
            <a:ext cx="6705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75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88" y="301905"/>
            <a:ext cx="8686324" cy="933170"/>
          </a:xfrm>
        </p:spPr>
        <p:txBody>
          <a:bodyPr/>
          <a:lstStyle/>
          <a:p>
            <a:pPr algn="ctr"/>
            <a:r>
              <a:rPr lang="en-US" b="1" dirty="0"/>
              <a:t>Brief History of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184" y="1235075"/>
            <a:ext cx="8686324" cy="397402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/>
                <a:cs typeface="Times New Roman"/>
              </a:rPr>
              <a:t>The</a:t>
            </a:r>
            <a:r>
              <a:rPr lang="en-US" sz="2400" spc="365" dirty="0">
                <a:latin typeface="Times New Roman"/>
                <a:cs typeface="Times New Roman"/>
              </a:rPr>
              <a:t> </a:t>
            </a:r>
            <a:r>
              <a:rPr lang="en-US" sz="2400" spc="35" dirty="0">
                <a:latin typeface="Times New Roman"/>
                <a:cs typeface="Times New Roman"/>
              </a:rPr>
              <a:t>term</a:t>
            </a:r>
            <a:r>
              <a:rPr lang="en-US" sz="2400" spc="-40" dirty="0"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“Artificial</a:t>
            </a:r>
            <a:r>
              <a:rPr lang="en-US" sz="2400" spc="-5" dirty="0">
                <a:latin typeface="Times New Roman"/>
                <a:cs typeface="Times New Roman"/>
              </a:rPr>
              <a:t> </a:t>
            </a:r>
            <a:r>
              <a:rPr lang="en-US" sz="2400" spc="15" dirty="0">
                <a:latin typeface="Times New Roman"/>
                <a:cs typeface="Times New Roman"/>
              </a:rPr>
              <a:t>Intelligence”</a:t>
            </a:r>
            <a:r>
              <a:rPr lang="en-US" sz="2400" spc="434" dirty="0">
                <a:latin typeface="Times New Roman"/>
                <a:cs typeface="Times New Roman"/>
              </a:rPr>
              <a:t> </a:t>
            </a:r>
            <a:r>
              <a:rPr lang="en-US" sz="2400" spc="15" dirty="0">
                <a:latin typeface="Times New Roman"/>
                <a:cs typeface="Times New Roman"/>
              </a:rPr>
              <a:t>was used for the first time in 1956 by an A</a:t>
            </a:r>
            <a:r>
              <a:rPr lang="en-US" sz="2400" spc="-20" dirty="0">
                <a:latin typeface="Times New Roman"/>
                <a:cs typeface="Times New Roman"/>
              </a:rPr>
              <a:t>m</a:t>
            </a:r>
            <a:r>
              <a:rPr lang="en-US" sz="2400" spc="90" dirty="0">
                <a:latin typeface="Times New Roman"/>
                <a:cs typeface="Times New Roman"/>
              </a:rPr>
              <a:t>e</a:t>
            </a:r>
            <a:r>
              <a:rPr lang="en-US" sz="2400" spc="-45" dirty="0">
                <a:latin typeface="Times New Roman"/>
                <a:cs typeface="Times New Roman"/>
              </a:rPr>
              <a:t>r</a:t>
            </a:r>
            <a:r>
              <a:rPr lang="en-US" sz="2400" spc="70" dirty="0">
                <a:latin typeface="Times New Roman"/>
                <a:cs typeface="Times New Roman"/>
              </a:rPr>
              <a:t>i</a:t>
            </a:r>
            <a:r>
              <a:rPr lang="en-US" sz="2400" spc="15" dirty="0">
                <a:latin typeface="Times New Roman"/>
                <a:cs typeface="Times New Roman"/>
              </a:rPr>
              <a:t>ca</a:t>
            </a:r>
            <a:r>
              <a:rPr lang="en-US" sz="2400" spc="10" dirty="0">
                <a:latin typeface="Times New Roman"/>
                <a:cs typeface="Times New Roman"/>
              </a:rPr>
              <a:t>n </a:t>
            </a:r>
            <a:r>
              <a:rPr lang="en-US" sz="2400" spc="55" dirty="0">
                <a:latin typeface="Times New Roman"/>
                <a:cs typeface="Times New Roman"/>
              </a:rPr>
              <a:t>s</a:t>
            </a:r>
            <a:r>
              <a:rPr lang="en-US" sz="2400" spc="-60" dirty="0">
                <a:latin typeface="Times New Roman"/>
                <a:cs typeface="Times New Roman"/>
              </a:rPr>
              <a:t>c</a:t>
            </a:r>
            <a:r>
              <a:rPr lang="en-US" sz="2400" spc="5" dirty="0">
                <a:latin typeface="Times New Roman"/>
                <a:cs typeface="Times New Roman"/>
              </a:rPr>
              <a:t>i</a:t>
            </a:r>
            <a:r>
              <a:rPr lang="en-US" sz="2400" spc="85" dirty="0">
                <a:latin typeface="Times New Roman"/>
                <a:cs typeface="Times New Roman"/>
              </a:rPr>
              <a:t>e</a:t>
            </a:r>
            <a:r>
              <a:rPr lang="en-US" sz="2400" spc="-30" dirty="0">
                <a:latin typeface="Times New Roman"/>
                <a:cs typeface="Times New Roman"/>
              </a:rPr>
              <a:t>n</a:t>
            </a:r>
            <a:r>
              <a:rPr lang="en-US" sz="2400" spc="5" dirty="0">
                <a:latin typeface="Times New Roman"/>
                <a:cs typeface="Times New Roman"/>
              </a:rPr>
              <a:t>t</a:t>
            </a:r>
            <a:r>
              <a:rPr lang="en-US" sz="2400" spc="70" dirty="0">
                <a:latin typeface="Times New Roman"/>
                <a:cs typeface="Times New Roman"/>
              </a:rPr>
              <a:t>i</a:t>
            </a:r>
            <a:r>
              <a:rPr lang="en-US" sz="2400" spc="-15" dirty="0">
                <a:latin typeface="Times New Roman"/>
                <a:cs typeface="Times New Roman"/>
              </a:rPr>
              <a:t>s</a:t>
            </a:r>
            <a:r>
              <a:rPr lang="en-US" sz="2400" spc="5" dirty="0">
                <a:latin typeface="Times New Roman"/>
                <a:cs typeface="Times New Roman"/>
              </a:rPr>
              <a:t>t </a:t>
            </a:r>
            <a:r>
              <a:rPr lang="en-US" sz="2400" spc="55" dirty="0">
                <a:latin typeface="Times New Roman"/>
                <a:cs typeface="Times New Roman"/>
              </a:rPr>
              <a:t>J</a:t>
            </a:r>
            <a:r>
              <a:rPr lang="en-US" sz="2400" spc="40" dirty="0">
                <a:latin typeface="Times New Roman"/>
                <a:cs typeface="Times New Roman"/>
              </a:rPr>
              <a:t>o</a:t>
            </a:r>
            <a:r>
              <a:rPr lang="en-US" sz="2400" spc="-30" dirty="0">
                <a:latin typeface="Times New Roman"/>
                <a:cs typeface="Times New Roman"/>
              </a:rPr>
              <a:t>h</a:t>
            </a:r>
            <a:r>
              <a:rPr lang="en-US" sz="2400" spc="10" dirty="0">
                <a:latin typeface="Times New Roman"/>
                <a:cs typeface="Times New Roman"/>
              </a:rPr>
              <a:t>n </a:t>
            </a:r>
            <a:r>
              <a:rPr lang="en-US" sz="2400" spc="105" dirty="0">
                <a:latin typeface="Times New Roman"/>
                <a:cs typeface="Times New Roman"/>
              </a:rPr>
              <a:t>M</a:t>
            </a:r>
            <a:r>
              <a:rPr lang="en-US" sz="2400" spc="-60" dirty="0">
                <a:latin typeface="Times New Roman"/>
                <a:cs typeface="Times New Roman"/>
              </a:rPr>
              <a:t>c</a:t>
            </a:r>
            <a:r>
              <a:rPr lang="en-US" sz="2400" spc="60" dirty="0">
                <a:latin typeface="Times New Roman"/>
                <a:cs typeface="Times New Roman"/>
              </a:rPr>
              <a:t>C</a:t>
            </a:r>
            <a:r>
              <a:rPr lang="en-US" sz="2400" spc="15" dirty="0">
                <a:latin typeface="Times New Roman"/>
                <a:cs typeface="Times New Roman"/>
              </a:rPr>
              <a:t>a</a:t>
            </a:r>
            <a:r>
              <a:rPr lang="en-US" sz="2400" spc="-45" dirty="0">
                <a:latin typeface="Times New Roman"/>
                <a:cs typeface="Times New Roman"/>
              </a:rPr>
              <a:t>r</a:t>
            </a:r>
            <a:r>
              <a:rPr lang="en-US" sz="2400" spc="70" dirty="0">
                <a:latin typeface="Times New Roman"/>
                <a:cs typeface="Times New Roman"/>
              </a:rPr>
              <a:t>t</a:t>
            </a:r>
            <a:r>
              <a:rPr lang="en-US" sz="2400" spc="40" dirty="0">
                <a:latin typeface="Times New Roman"/>
                <a:cs typeface="Times New Roman"/>
              </a:rPr>
              <a:t>h</a:t>
            </a:r>
            <a:r>
              <a:rPr lang="en-US" sz="2400" spc="10" dirty="0">
                <a:latin typeface="Times New Roman"/>
                <a:cs typeface="Times New Roman"/>
              </a:rPr>
              <a:t>y </a:t>
            </a:r>
            <a:r>
              <a:rPr lang="en-US" sz="2400" spc="15" dirty="0">
                <a:latin typeface="Times New Roman"/>
                <a:cs typeface="Times New Roman"/>
              </a:rPr>
              <a:t>w</a:t>
            </a:r>
            <a:r>
              <a:rPr lang="en-US" sz="2400" spc="-25" dirty="0">
                <a:latin typeface="Times New Roman"/>
                <a:cs typeface="Times New Roman"/>
              </a:rPr>
              <a:t>h</a:t>
            </a:r>
            <a:r>
              <a:rPr lang="en-US" sz="2400" spc="10" dirty="0">
                <a:latin typeface="Times New Roman"/>
                <a:cs typeface="Times New Roman"/>
              </a:rPr>
              <a:t>o </a:t>
            </a:r>
            <a:r>
              <a:rPr lang="en-US" sz="2400" spc="5" dirty="0">
                <a:latin typeface="Times New Roman"/>
                <a:cs typeface="Times New Roman"/>
              </a:rPr>
              <a:t>is </a:t>
            </a:r>
            <a:r>
              <a:rPr lang="en-US" sz="2400" spc="-45" dirty="0">
                <a:latin typeface="Times New Roman"/>
                <a:cs typeface="Times New Roman"/>
              </a:rPr>
              <a:t>r</a:t>
            </a:r>
            <a:r>
              <a:rPr lang="en-US" sz="2400" spc="90" dirty="0">
                <a:latin typeface="Times New Roman"/>
                <a:cs typeface="Times New Roman"/>
              </a:rPr>
              <a:t>e</a:t>
            </a:r>
            <a:r>
              <a:rPr lang="en-US" sz="2400" spc="-45" dirty="0">
                <a:latin typeface="Times New Roman"/>
                <a:cs typeface="Times New Roman"/>
              </a:rPr>
              <a:t>f</a:t>
            </a:r>
            <a:r>
              <a:rPr lang="en-US" sz="2400" spc="90" dirty="0">
                <a:latin typeface="Times New Roman"/>
                <a:cs typeface="Times New Roman"/>
              </a:rPr>
              <a:t>e</a:t>
            </a:r>
            <a:r>
              <a:rPr lang="en-US" sz="2400" spc="25" dirty="0">
                <a:latin typeface="Times New Roman"/>
                <a:cs typeface="Times New Roman"/>
              </a:rPr>
              <a:t>r</a:t>
            </a:r>
            <a:r>
              <a:rPr lang="en-US" sz="2400" spc="-45" dirty="0">
                <a:latin typeface="Times New Roman"/>
                <a:cs typeface="Times New Roman"/>
              </a:rPr>
              <a:t>r</a:t>
            </a:r>
            <a:r>
              <a:rPr lang="en-US" sz="2400" spc="15" dirty="0">
                <a:latin typeface="Times New Roman"/>
                <a:cs typeface="Times New Roman"/>
              </a:rPr>
              <a:t>e</a:t>
            </a:r>
            <a:r>
              <a:rPr lang="en-US" sz="2400" spc="10" dirty="0">
                <a:latin typeface="Times New Roman"/>
                <a:cs typeface="Times New Roman"/>
              </a:rPr>
              <a:t>d to </a:t>
            </a:r>
            <a:r>
              <a:rPr lang="en-US" sz="2400" spc="-60" dirty="0">
                <a:latin typeface="Times New Roman"/>
                <a:cs typeface="Times New Roman"/>
              </a:rPr>
              <a:t>a</a:t>
            </a:r>
            <a:r>
              <a:rPr lang="en-US" sz="2400" spc="5" dirty="0">
                <a:latin typeface="Times New Roman"/>
                <a:cs typeface="Times New Roman"/>
              </a:rPr>
              <a:t>s </a:t>
            </a:r>
            <a:r>
              <a:rPr lang="en-US" sz="2400" spc="70" dirty="0">
                <a:latin typeface="Times New Roman"/>
                <a:cs typeface="Times New Roman"/>
              </a:rPr>
              <a:t>t</a:t>
            </a:r>
            <a:r>
              <a:rPr lang="en-US" sz="2400" spc="-30" dirty="0">
                <a:latin typeface="Times New Roman"/>
                <a:cs typeface="Times New Roman"/>
              </a:rPr>
              <a:t>h</a:t>
            </a:r>
            <a:r>
              <a:rPr lang="en-US" sz="2400" spc="10" dirty="0">
                <a:latin typeface="Times New Roman"/>
                <a:cs typeface="Times New Roman"/>
              </a:rPr>
              <a:t>e </a:t>
            </a:r>
            <a:r>
              <a:rPr lang="en-US" sz="2400" spc="70" dirty="0">
                <a:latin typeface="Times New Roman"/>
                <a:cs typeface="Times New Roman"/>
              </a:rPr>
              <a:t>F</a:t>
            </a:r>
            <a:r>
              <a:rPr lang="en-US" sz="2400" spc="-60" dirty="0">
                <a:latin typeface="Times New Roman"/>
                <a:cs typeface="Times New Roman"/>
              </a:rPr>
              <a:t>a</a:t>
            </a:r>
            <a:r>
              <a:rPr lang="en-US" sz="2400" spc="5" dirty="0">
                <a:latin typeface="Times New Roman"/>
                <a:cs typeface="Times New Roman"/>
              </a:rPr>
              <a:t>t</a:t>
            </a:r>
            <a:r>
              <a:rPr lang="en-US" sz="2400" spc="-35" dirty="0">
                <a:latin typeface="Times New Roman"/>
                <a:cs typeface="Times New Roman"/>
              </a:rPr>
              <a:t>h</a:t>
            </a:r>
            <a:r>
              <a:rPr lang="en-US" sz="2400" spc="90" dirty="0">
                <a:latin typeface="Times New Roman"/>
                <a:cs typeface="Times New Roman"/>
              </a:rPr>
              <a:t>e</a:t>
            </a:r>
            <a:r>
              <a:rPr lang="en-US" sz="2400" spc="5" dirty="0">
                <a:latin typeface="Times New Roman"/>
                <a:cs typeface="Times New Roman"/>
              </a:rPr>
              <a:t>r </a:t>
            </a:r>
            <a:r>
              <a:rPr lang="en-US" sz="2400" spc="45" dirty="0">
                <a:latin typeface="Times New Roman"/>
                <a:cs typeface="Times New Roman"/>
              </a:rPr>
              <a:t>o</a:t>
            </a:r>
            <a:r>
              <a:rPr lang="en-US" sz="2400" spc="5" dirty="0">
                <a:latin typeface="Times New Roman"/>
                <a:cs typeface="Times New Roman"/>
              </a:rPr>
              <a:t>f </a:t>
            </a:r>
            <a:r>
              <a:rPr lang="en-US" sz="2400" spc="-60" dirty="0">
                <a:latin typeface="Times New Roman"/>
                <a:cs typeface="Times New Roman"/>
              </a:rPr>
              <a:t>A</a:t>
            </a:r>
            <a:r>
              <a:rPr lang="en-US" sz="2400" spc="100" dirty="0">
                <a:latin typeface="Times New Roman"/>
                <a:cs typeface="Times New Roman"/>
              </a:rPr>
              <a:t>I.</a:t>
            </a:r>
          </a:p>
          <a:p>
            <a:pPr marL="12700" marR="5080" algn="just">
              <a:lnSpc>
                <a:spcPct val="154100"/>
              </a:lnSpc>
              <a:spcBef>
                <a:spcPts val="95"/>
              </a:spcBef>
            </a:pPr>
            <a:r>
              <a:rPr lang="en-US" sz="2400" spc="15" dirty="0">
                <a:latin typeface="Times New Roman"/>
                <a:cs typeface="Times New Roman"/>
              </a:rPr>
              <a:t>McCarthy </a:t>
            </a:r>
            <a:r>
              <a:rPr lang="en-US" sz="2400" dirty="0">
                <a:latin typeface="Times New Roman"/>
                <a:cs typeface="Times New Roman"/>
              </a:rPr>
              <a:t>also </a:t>
            </a:r>
            <a:r>
              <a:rPr lang="en-US" sz="2400" spc="-10" dirty="0">
                <a:latin typeface="Times New Roman"/>
                <a:cs typeface="Times New Roman"/>
              </a:rPr>
              <a:t>come </a:t>
            </a:r>
            <a:r>
              <a:rPr lang="en-US" sz="2400" spc="30" dirty="0">
                <a:latin typeface="Times New Roman"/>
                <a:cs typeface="Times New Roman"/>
              </a:rPr>
              <a:t>up </a:t>
            </a:r>
            <a:r>
              <a:rPr lang="en-US" sz="2400" spc="5" dirty="0">
                <a:latin typeface="Times New Roman"/>
                <a:cs typeface="Times New Roman"/>
              </a:rPr>
              <a:t>with </a:t>
            </a:r>
            <a:r>
              <a:rPr lang="en-US" sz="2400" spc="10" dirty="0">
                <a:latin typeface="Times New Roman"/>
                <a:cs typeface="Times New Roman"/>
              </a:rPr>
              <a:t>a </a:t>
            </a:r>
            <a:r>
              <a:rPr lang="en-US" sz="2400" spc="25" dirty="0">
                <a:latin typeface="Times New Roman"/>
                <a:cs typeface="Times New Roman"/>
              </a:rPr>
              <a:t>programming </a:t>
            </a:r>
            <a:r>
              <a:rPr lang="en-US" sz="2400" spc="5" dirty="0">
                <a:latin typeface="Times New Roman"/>
                <a:cs typeface="Times New Roman"/>
              </a:rPr>
              <a:t>language </a:t>
            </a:r>
            <a:r>
              <a:rPr lang="en-US" sz="2400" spc="10" dirty="0">
                <a:latin typeface="Times New Roman"/>
                <a:cs typeface="Times New Roman"/>
              </a:rPr>
              <a:t>called </a:t>
            </a:r>
            <a:r>
              <a:rPr lang="en-US" sz="2400" dirty="0">
                <a:latin typeface="Times New Roman"/>
                <a:cs typeface="Times New Roman"/>
              </a:rPr>
              <a:t>LISP </a:t>
            </a:r>
            <a:r>
              <a:rPr lang="en-US" sz="2400" spc="20" dirty="0">
                <a:latin typeface="Times New Roman"/>
                <a:cs typeface="Times New Roman"/>
              </a:rPr>
              <a:t>(i.e. List- </a:t>
            </a:r>
            <a:r>
              <a:rPr lang="en-US" sz="2400" spc="25" dirty="0"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Processing),</a:t>
            </a:r>
            <a:r>
              <a:rPr lang="en-US" sz="2400" spc="15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which</a:t>
            </a:r>
            <a:r>
              <a:rPr lang="en-US" sz="2400" spc="5" dirty="0">
                <a:latin typeface="Times New Roman"/>
                <a:cs typeface="Times New Roman"/>
              </a:rPr>
              <a:t> </a:t>
            </a:r>
            <a:r>
              <a:rPr lang="en-US" sz="2400" spc="40" dirty="0">
                <a:latin typeface="Times New Roman"/>
                <a:cs typeface="Times New Roman"/>
              </a:rPr>
              <a:t>is </a:t>
            </a:r>
            <a:r>
              <a:rPr lang="en-US" sz="2400" dirty="0">
                <a:latin typeface="Times New Roman"/>
                <a:cs typeface="Times New Roman"/>
              </a:rPr>
              <a:t>still</a:t>
            </a:r>
            <a:r>
              <a:rPr lang="en-US" sz="2400" spc="5" dirty="0">
                <a:latin typeface="Times New Roman"/>
                <a:cs typeface="Times New Roman"/>
              </a:rPr>
              <a:t> </a:t>
            </a:r>
            <a:r>
              <a:rPr lang="en-US" sz="2400" spc="15" dirty="0">
                <a:latin typeface="Times New Roman"/>
                <a:cs typeface="Times New Roman"/>
              </a:rPr>
              <a:t>used </a:t>
            </a:r>
            <a:r>
              <a:rPr lang="en-US" sz="2400" spc="40" dirty="0">
                <a:latin typeface="Times New Roman"/>
                <a:cs typeface="Times New Roman"/>
              </a:rPr>
              <a:t>to </a:t>
            </a:r>
            <a:r>
              <a:rPr lang="en-US" sz="2400" spc="20" dirty="0">
                <a:latin typeface="Times New Roman"/>
                <a:cs typeface="Times New Roman"/>
              </a:rPr>
              <a:t>program</a:t>
            </a:r>
            <a:r>
              <a:rPr lang="en-US" sz="2400" spc="25" dirty="0">
                <a:latin typeface="Times New Roman"/>
                <a:cs typeface="Times New Roman"/>
              </a:rPr>
              <a:t> </a:t>
            </a:r>
            <a:r>
              <a:rPr lang="en-US" sz="2400" spc="20" dirty="0">
                <a:latin typeface="Times New Roman"/>
                <a:cs typeface="Times New Roman"/>
              </a:rPr>
              <a:t>computer </a:t>
            </a:r>
            <a:r>
              <a:rPr lang="en-US" sz="2400" spc="40" dirty="0">
                <a:latin typeface="Times New Roman"/>
                <a:cs typeface="Times New Roman"/>
              </a:rPr>
              <a:t>in</a:t>
            </a:r>
            <a:r>
              <a:rPr lang="en-US" sz="2400" spc="45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AI</a:t>
            </a:r>
            <a:r>
              <a:rPr lang="en-US" sz="2400" spc="-20" dirty="0">
                <a:latin typeface="Times New Roman"/>
                <a:cs typeface="Times New Roman"/>
              </a:rPr>
              <a:t> </a:t>
            </a:r>
            <a:r>
              <a:rPr lang="en-US" sz="2400" spc="15" dirty="0">
                <a:latin typeface="Times New Roman"/>
                <a:cs typeface="Times New Roman"/>
              </a:rPr>
              <a:t>that</a:t>
            </a:r>
            <a:r>
              <a:rPr lang="en-US" sz="2400" spc="20" dirty="0">
                <a:latin typeface="Times New Roman"/>
                <a:cs typeface="Times New Roman"/>
              </a:rPr>
              <a:t> </a:t>
            </a:r>
            <a:r>
              <a:rPr lang="en-US" sz="2400" spc="15" dirty="0">
                <a:latin typeface="Times New Roman"/>
                <a:cs typeface="Times New Roman"/>
              </a:rPr>
              <a:t>allow the </a:t>
            </a:r>
            <a:r>
              <a:rPr lang="en-US" sz="2400" spc="20" dirty="0">
                <a:latin typeface="Times New Roman"/>
                <a:cs typeface="Times New Roman"/>
              </a:rPr>
              <a:t> </a:t>
            </a:r>
            <a:r>
              <a:rPr lang="en-US" sz="2400" spc="-20" dirty="0">
                <a:latin typeface="Times New Roman"/>
                <a:cs typeface="Times New Roman"/>
              </a:rPr>
              <a:t>computer</a:t>
            </a:r>
            <a:r>
              <a:rPr lang="en-US" sz="2400" spc="300" dirty="0"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to</a:t>
            </a:r>
            <a:r>
              <a:rPr lang="en-US" sz="2400" spc="15" dirty="0">
                <a:latin typeface="Times New Roman"/>
                <a:cs typeface="Times New Roman"/>
              </a:rPr>
              <a:t> </a:t>
            </a:r>
            <a:r>
              <a:rPr lang="en-US" sz="2400" spc="-20" dirty="0">
                <a:latin typeface="Times New Roman"/>
                <a:cs typeface="Times New Roman"/>
              </a:rPr>
              <a:t>learn.</a:t>
            </a:r>
            <a:endParaRPr lang="en-US" sz="24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395"/>
              </a:spcBef>
            </a:pPr>
            <a:r>
              <a:rPr lang="en-US" sz="2400" spc="-25" dirty="0">
                <a:latin typeface="Times New Roman"/>
                <a:cs typeface="Times New Roman"/>
              </a:rPr>
              <a:t>Further,</a:t>
            </a:r>
            <a:r>
              <a:rPr lang="en-US" sz="2400" spc="254" dirty="0">
                <a:latin typeface="Times New Roman"/>
                <a:cs typeface="Times New Roman"/>
              </a:rPr>
              <a:t> </a:t>
            </a:r>
            <a:r>
              <a:rPr lang="en-US" sz="2400" spc="-5" dirty="0">
                <a:latin typeface="Times New Roman"/>
                <a:cs typeface="Times New Roman"/>
              </a:rPr>
              <a:t>the</a:t>
            </a:r>
            <a:r>
              <a:rPr lang="en-US" sz="2400" spc="65" dirty="0">
                <a:latin typeface="Times New Roman"/>
                <a:cs typeface="Times New Roman"/>
              </a:rPr>
              <a:t> </a:t>
            </a:r>
            <a:r>
              <a:rPr lang="en-US" sz="2400" spc="-20" dirty="0">
                <a:latin typeface="Times New Roman"/>
                <a:cs typeface="Times New Roman"/>
              </a:rPr>
              <a:t>major</a:t>
            </a:r>
            <a:r>
              <a:rPr lang="en-US" sz="2400" spc="229" dirty="0">
                <a:latin typeface="Times New Roman"/>
                <a:cs typeface="Times New Roman"/>
              </a:rPr>
              <a:t> </a:t>
            </a:r>
            <a:r>
              <a:rPr lang="en-US" sz="2400" spc="-15" dirty="0">
                <a:latin typeface="Times New Roman"/>
                <a:cs typeface="Times New Roman"/>
              </a:rPr>
              <a:t>achievements</a:t>
            </a:r>
            <a:r>
              <a:rPr lang="en-US" sz="2400" spc="390" dirty="0">
                <a:latin typeface="Times New Roman"/>
                <a:cs typeface="Times New Roman"/>
              </a:rPr>
              <a:t> </a:t>
            </a:r>
            <a:r>
              <a:rPr lang="en-US" sz="2400" spc="-35" dirty="0">
                <a:latin typeface="Times New Roman"/>
                <a:cs typeface="Times New Roman"/>
              </a:rPr>
              <a:t>can</a:t>
            </a:r>
            <a:r>
              <a:rPr lang="en-US" sz="2400" spc="170" dirty="0">
                <a:latin typeface="Times New Roman"/>
                <a:cs typeface="Times New Roman"/>
              </a:rPr>
              <a:t> </a:t>
            </a:r>
            <a:r>
              <a:rPr lang="en-US" sz="2400" spc="-10" dirty="0">
                <a:latin typeface="Times New Roman"/>
                <a:cs typeface="Times New Roman"/>
              </a:rPr>
              <a:t>be</a:t>
            </a:r>
            <a:r>
              <a:rPr lang="en-US" sz="2400" spc="65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listed</a:t>
            </a:r>
            <a:r>
              <a:rPr lang="en-US" sz="2400" spc="90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as</a:t>
            </a:r>
            <a:r>
              <a:rPr lang="en-US" sz="2400" spc="35" dirty="0">
                <a:latin typeface="Times New Roman"/>
                <a:cs typeface="Times New Roman"/>
              </a:rPr>
              <a:t> </a:t>
            </a:r>
            <a:r>
              <a:rPr lang="en-US" sz="2400" spc="-15" dirty="0">
                <a:latin typeface="Times New Roman"/>
                <a:cs typeface="Times New Roman"/>
              </a:rPr>
              <a:t>below:</a:t>
            </a:r>
            <a:endParaRPr lang="en-US" sz="2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8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subject will cover the foundations of modern artificial intelligence (AI) and many of the key ideas that have resonated throughout its history.</a:t>
            </a:r>
          </a:p>
          <a:p>
            <a:r>
              <a:rPr lang="en-US" dirty="0"/>
              <a:t>It will focus on concepts that are not only important in the space of AI but are also practically useful in modern applications.</a:t>
            </a:r>
          </a:p>
          <a:p>
            <a:r>
              <a:rPr lang="en-US" dirty="0"/>
              <a:t>We will practice effective methods of reasoning about AI problems, which will generalize beyond the specific topics we study in class.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68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FDFF639C-9B89-4B8F-A359-944DB038FF3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920750" y="549275"/>
            <a:ext cx="8229600" cy="39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43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D4A08F91-52A5-437E-BB54-21A4C6B69C4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906978" y="244476"/>
            <a:ext cx="8257143" cy="470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46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88" y="301905"/>
            <a:ext cx="8686324" cy="62837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Human Intelligence vs Artificial Intelligence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0FC11C5B-AF49-4525-B88D-02B2EB0CDC8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692150" y="1088529"/>
            <a:ext cx="8686800" cy="362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14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88" y="301905"/>
            <a:ext cx="8686324" cy="62837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Human Intelligence vs Artificial Intelligence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F832AFAD-5BFF-4571-8003-DD8667C1CB4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873908" y="910981"/>
            <a:ext cx="8323284" cy="394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00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88" y="301905"/>
            <a:ext cx="8686324" cy="62837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Human Intelligence vs Artificial Intelligence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3A21064D-E32B-4366-89F5-E60E0A0988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615950" y="930275"/>
            <a:ext cx="8686800" cy="34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3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88" y="301905"/>
            <a:ext cx="8686324" cy="62837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Human Intelligence vs Artificial Intelligence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EBD30820-69BC-4F22-8FD6-D944AA59AD2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691912" y="956925"/>
            <a:ext cx="8686800" cy="375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63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88" y="301905"/>
            <a:ext cx="8686324" cy="62837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Human Intelligence vs Artificial Intelligence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58622F89-758C-4A80-93CF-768BE36350E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692150" y="1102463"/>
            <a:ext cx="8686800" cy="346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01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88" y="301905"/>
            <a:ext cx="8686324" cy="628370"/>
          </a:xfrm>
        </p:spPr>
        <p:txBody>
          <a:bodyPr>
            <a:normAutofit/>
          </a:bodyPr>
          <a:lstStyle/>
          <a:p>
            <a:pPr algn="ctr"/>
            <a:r>
              <a:rPr lang="en-US" sz="3200" b="1" spc="15" dirty="0">
                <a:latin typeface="Times New Roman"/>
                <a:cs typeface="Times New Roman"/>
              </a:rPr>
              <a:t>App</a:t>
            </a:r>
            <a:r>
              <a:rPr lang="en-US" sz="3200" b="1" spc="-30" dirty="0">
                <a:latin typeface="Times New Roman"/>
                <a:cs typeface="Times New Roman"/>
              </a:rPr>
              <a:t>lic</a:t>
            </a:r>
            <a:r>
              <a:rPr lang="en-US" sz="3200" b="1" dirty="0">
                <a:latin typeface="Times New Roman"/>
                <a:cs typeface="Times New Roman"/>
              </a:rPr>
              <a:t>at</a:t>
            </a:r>
            <a:r>
              <a:rPr lang="en-US" sz="3200" b="1" spc="-30" dirty="0">
                <a:latin typeface="Times New Roman"/>
                <a:cs typeface="Times New Roman"/>
              </a:rPr>
              <a:t>i</a:t>
            </a:r>
            <a:r>
              <a:rPr lang="en-US" sz="3200" b="1" dirty="0">
                <a:latin typeface="Times New Roman"/>
                <a:cs typeface="Times New Roman"/>
              </a:rPr>
              <a:t>on</a:t>
            </a:r>
            <a:r>
              <a:rPr lang="en-US" sz="3200" b="1" spc="10" dirty="0">
                <a:latin typeface="Times New Roman"/>
                <a:cs typeface="Times New Roman"/>
              </a:rPr>
              <a:t> </a:t>
            </a:r>
            <a:r>
              <a:rPr lang="en-US" sz="3200" b="1" dirty="0">
                <a:latin typeface="Times New Roman"/>
                <a:cs typeface="Times New Roman"/>
              </a:rPr>
              <a:t>of</a:t>
            </a:r>
            <a:r>
              <a:rPr lang="en-US" sz="3200" b="1" spc="-229" dirty="0">
                <a:latin typeface="Times New Roman"/>
                <a:cs typeface="Times New Roman"/>
              </a:rPr>
              <a:t> </a:t>
            </a:r>
            <a:r>
              <a:rPr lang="en-US" sz="3200" b="1" spc="15" dirty="0">
                <a:latin typeface="Times New Roman"/>
                <a:cs typeface="Times New Roman"/>
              </a:rPr>
              <a:t>A</a:t>
            </a:r>
            <a:r>
              <a:rPr lang="en-US" sz="3200" b="1" dirty="0">
                <a:latin typeface="Times New Roman"/>
                <a:cs typeface="Times New Roman"/>
              </a:rPr>
              <a:t>I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1158875"/>
            <a:ext cx="8686324" cy="3948558"/>
          </a:xfrm>
        </p:spPr>
        <p:txBody>
          <a:bodyPr>
            <a:normAutofit/>
          </a:bodyPr>
          <a:lstStyle/>
          <a:p>
            <a:r>
              <a:rPr lang="en-US" sz="2400" spc="10" dirty="0">
                <a:latin typeface="Times New Roman"/>
                <a:cs typeface="Times New Roman"/>
              </a:rPr>
              <a:t>Artificial</a:t>
            </a:r>
            <a:r>
              <a:rPr lang="en-US" sz="2400" spc="195" dirty="0"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intelligence</a:t>
            </a:r>
            <a:r>
              <a:rPr lang="en-US" sz="2400" spc="275" dirty="0">
                <a:latin typeface="Times New Roman"/>
                <a:cs typeface="Times New Roman"/>
              </a:rPr>
              <a:t> </a:t>
            </a:r>
            <a:r>
              <a:rPr lang="en-US" sz="2400" spc="-5" dirty="0">
                <a:solidFill>
                  <a:srgbClr val="242424"/>
                </a:solidFill>
                <a:latin typeface="Times New Roman"/>
                <a:cs typeface="Times New Roman"/>
              </a:rPr>
              <a:t>has</a:t>
            </a:r>
            <a:r>
              <a:rPr lang="en-US" sz="2400" spc="26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5" dirty="0">
                <a:solidFill>
                  <a:srgbClr val="242424"/>
                </a:solidFill>
                <a:latin typeface="Times New Roman"/>
                <a:cs typeface="Times New Roman"/>
              </a:rPr>
              <a:t>been</a:t>
            </a:r>
            <a:r>
              <a:rPr lang="en-US" sz="2400" spc="24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15" dirty="0">
                <a:solidFill>
                  <a:srgbClr val="242424"/>
                </a:solidFill>
                <a:latin typeface="Times New Roman"/>
                <a:cs typeface="Times New Roman"/>
              </a:rPr>
              <a:t>used</a:t>
            </a:r>
            <a:r>
              <a:rPr lang="en-US" sz="2400" spc="16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45" dirty="0">
                <a:solidFill>
                  <a:srgbClr val="242424"/>
                </a:solidFill>
                <a:latin typeface="Times New Roman"/>
                <a:cs typeface="Times New Roman"/>
              </a:rPr>
              <a:t>in</a:t>
            </a:r>
            <a:r>
              <a:rPr lang="en-US" sz="2400" spc="16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10" dirty="0">
                <a:solidFill>
                  <a:srgbClr val="242424"/>
                </a:solidFill>
                <a:latin typeface="Times New Roman"/>
                <a:cs typeface="Times New Roman"/>
              </a:rPr>
              <a:t>a </a:t>
            </a:r>
            <a:r>
              <a:rPr lang="en-US" sz="2400" dirty="0">
                <a:solidFill>
                  <a:srgbClr val="242424"/>
                </a:solidFill>
                <a:latin typeface="Times New Roman"/>
                <a:cs typeface="Times New Roman"/>
              </a:rPr>
              <a:t>wide</a:t>
            </a:r>
            <a:r>
              <a:rPr lang="en-US" sz="2400" spc="28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5" dirty="0">
                <a:solidFill>
                  <a:srgbClr val="242424"/>
                </a:solidFill>
                <a:latin typeface="Times New Roman"/>
                <a:cs typeface="Times New Roman"/>
              </a:rPr>
              <a:t>range</a:t>
            </a:r>
            <a:r>
              <a:rPr lang="en-US" sz="2400" spc="30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>
                <a:solidFill>
                  <a:srgbClr val="242424"/>
                </a:solidFill>
                <a:latin typeface="Times New Roman"/>
                <a:cs typeface="Times New Roman"/>
              </a:rPr>
              <a:t>of</a:t>
            </a:r>
            <a:r>
              <a:rPr lang="en-US" sz="2400" spc="16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15" dirty="0">
                <a:solidFill>
                  <a:srgbClr val="242424"/>
                </a:solidFill>
                <a:latin typeface="Times New Roman"/>
                <a:cs typeface="Times New Roman"/>
              </a:rPr>
              <a:t>fields</a:t>
            </a:r>
            <a:r>
              <a:rPr lang="en-US" sz="2400" spc="19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20" dirty="0">
                <a:solidFill>
                  <a:srgbClr val="242424"/>
                </a:solidFill>
                <a:latin typeface="Times New Roman"/>
                <a:cs typeface="Times New Roman"/>
              </a:rPr>
              <a:t>including</a:t>
            </a:r>
            <a:r>
              <a:rPr lang="en-US" sz="2400" spc="16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medical diagnosis</a:t>
            </a:r>
            <a:r>
              <a:rPr lang="en-US" sz="2400" spc="10" dirty="0">
                <a:solidFill>
                  <a:srgbClr val="242424"/>
                </a:solidFill>
                <a:latin typeface="Times New Roman"/>
                <a:cs typeface="Times New Roman"/>
              </a:rPr>
              <a:t>,</a:t>
            </a:r>
            <a:r>
              <a:rPr lang="en-US" sz="2400" spc="27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stock</a:t>
            </a:r>
            <a:r>
              <a:rPr lang="en-US" sz="2400" spc="254" dirty="0"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trading</a:t>
            </a:r>
            <a:r>
              <a:rPr lang="en-US" sz="2400" spc="10" dirty="0">
                <a:solidFill>
                  <a:srgbClr val="242424"/>
                </a:solidFill>
                <a:latin typeface="Times New Roman"/>
                <a:cs typeface="Times New Roman"/>
              </a:rPr>
              <a:t>,</a:t>
            </a:r>
            <a:r>
              <a:rPr lang="en-US" sz="2400" spc="27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5" dirty="0">
                <a:latin typeface="Times New Roman"/>
                <a:cs typeface="Times New Roman"/>
              </a:rPr>
              <a:t>robot</a:t>
            </a:r>
            <a:r>
              <a:rPr lang="en-US" sz="2400" spc="360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control</a:t>
            </a:r>
            <a:r>
              <a:rPr lang="en-US" sz="2400" dirty="0">
                <a:solidFill>
                  <a:srgbClr val="242424"/>
                </a:solidFill>
                <a:latin typeface="Times New Roman"/>
                <a:cs typeface="Times New Roman"/>
              </a:rPr>
              <a:t>,</a:t>
            </a:r>
            <a:r>
              <a:rPr lang="en-US" sz="2400" spc="27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30" dirty="0">
                <a:latin typeface="Times New Roman"/>
                <a:cs typeface="Times New Roman"/>
              </a:rPr>
              <a:t>law</a:t>
            </a:r>
            <a:r>
              <a:rPr lang="en-US" sz="2400" spc="-30" dirty="0">
                <a:solidFill>
                  <a:srgbClr val="242424"/>
                </a:solidFill>
                <a:latin typeface="Times New Roman"/>
                <a:cs typeface="Times New Roman"/>
              </a:rPr>
              <a:t>,</a:t>
            </a:r>
            <a:r>
              <a:rPr lang="en-US" sz="2400" spc="35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remote</a:t>
            </a:r>
            <a:r>
              <a:rPr lang="en-US" sz="2400" spc="295" dirty="0">
                <a:latin typeface="Times New Roman"/>
                <a:cs typeface="Times New Roman"/>
              </a:rPr>
              <a:t> </a:t>
            </a:r>
            <a:r>
              <a:rPr lang="en-US" sz="2400" spc="15" dirty="0">
                <a:latin typeface="Times New Roman"/>
                <a:cs typeface="Times New Roman"/>
              </a:rPr>
              <a:t>sensing</a:t>
            </a:r>
            <a:r>
              <a:rPr lang="en-US" sz="2400" spc="15" dirty="0">
                <a:solidFill>
                  <a:srgbClr val="242424"/>
                </a:solidFill>
                <a:latin typeface="Times New Roman"/>
                <a:cs typeface="Times New Roman"/>
              </a:rPr>
              <a:t>,</a:t>
            </a:r>
            <a:r>
              <a:rPr lang="en-US" sz="2400" spc="19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>
                <a:solidFill>
                  <a:srgbClr val="242424"/>
                </a:solidFill>
                <a:latin typeface="Times New Roman"/>
                <a:cs typeface="Times New Roman"/>
              </a:rPr>
              <a:t>scientific</a:t>
            </a:r>
            <a:r>
              <a:rPr lang="en-US" sz="2400" spc="229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10" dirty="0">
                <a:solidFill>
                  <a:srgbClr val="242424"/>
                </a:solidFill>
                <a:latin typeface="Times New Roman"/>
                <a:cs typeface="Times New Roman"/>
              </a:rPr>
              <a:t>discovery </a:t>
            </a:r>
            <a:r>
              <a:rPr lang="en-US" sz="2400" spc="-25" dirty="0">
                <a:solidFill>
                  <a:srgbClr val="242424"/>
                </a:solidFill>
                <a:latin typeface="Times New Roman"/>
                <a:cs typeface="Times New Roman"/>
              </a:rPr>
              <a:t>and</a:t>
            </a:r>
            <a:r>
              <a:rPr lang="en-US" sz="2400" spc="12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30" dirty="0">
                <a:solidFill>
                  <a:srgbClr val="242424"/>
                </a:solidFill>
                <a:latin typeface="Times New Roman"/>
                <a:cs typeface="Times New Roman"/>
              </a:rPr>
              <a:t>toys.</a:t>
            </a: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lang="en-US" sz="2400" spc="25" dirty="0">
                <a:solidFill>
                  <a:srgbClr val="242424"/>
                </a:solidFill>
                <a:latin typeface="Times New Roman"/>
                <a:cs typeface="Times New Roman"/>
              </a:rPr>
              <a:t>Many</a:t>
            </a:r>
            <a:r>
              <a:rPr lang="en-US" sz="2400" spc="10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15" dirty="0">
                <a:solidFill>
                  <a:srgbClr val="242424"/>
                </a:solidFill>
                <a:latin typeface="Times New Roman"/>
                <a:cs typeface="Times New Roman"/>
              </a:rPr>
              <a:t>thousands</a:t>
            </a:r>
            <a:r>
              <a:rPr lang="en-US" sz="2400" spc="19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>
                <a:solidFill>
                  <a:srgbClr val="242424"/>
                </a:solidFill>
                <a:latin typeface="Times New Roman"/>
                <a:cs typeface="Times New Roman"/>
              </a:rPr>
              <a:t>of</a:t>
            </a:r>
            <a:r>
              <a:rPr lang="en-US" sz="2400" spc="17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25" dirty="0">
                <a:solidFill>
                  <a:srgbClr val="242424"/>
                </a:solidFill>
                <a:latin typeface="Times New Roman"/>
                <a:cs typeface="Times New Roman"/>
              </a:rPr>
              <a:t>AI</a:t>
            </a:r>
            <a:r>
              <a:rPr lang="en-US" sz="2400" spc="31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5" dirty="0">
                <a:solidFill>
                  <a:srgbClr val="242424"/>
                </a:solidFill>
                <a:latin typeface="Times New Roman"/>
                <a:cs typeface="Times New Roman"/>
              </a:rPr>
              <a:t>applications</a:t>
            </a:r>
            <a:r>
              <a:rPr lang="en-US" sz="2400" spc="27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10" dirty="0">
                <a:solidFill>
                  <a:srgbClr val="242424"/>
                </a:solidFill>
                <a:latin typeface="Times New Roman"/>
                <a:cs typeface="Times New Roman"/>
              </a:rPr>
              <a:t>are</a:t>
            </a:r>
            <a:r>
              <a:rPr lang="en-US" sz="2400" spc="22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5" dirty="0">
                <a:solidFill>
                  <a:srgbClr val="242424"/>
                </a:solidFill>
                <a:latin typeface="Times New Roman"/>
                <a:cs typeface="Times New Roman"/>
              </a:rPr>
              <a:t>deeply</a:t>
            </a:r>
            <a:r>
              <a:rPr lang="en-US" sz="2400" spc="18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20" dirty="0">
                <a:solidFill>
                  <a:srgbClr val="242424"/>
                </a:solidFill>
                <a:latin typeface="Times New Roman"/>
                <a:cs typeface="Times New Roman"/>
              </a:rPr>
              <a:t>embedded</a:t>
            </a:r>
            <a:r>
              <a:rPr lang="en-US" sz="2400" spc="18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5" dirty="0">
                <a:solidFill>
                  <a:srgbClr val="242424"/>
                </a:solidFill>
                <a:latin typeface="Times New Roman"/>
                <a:cs typeface="Times New Roman"/>
              </a:rPr>
              <a:t>in</a:t>
            </a:r>
            <a:r>
              <a:rPr lang="en-US" sz="2400" spc="18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15" dirty="0">
                <a:solidFill>
                  <a:srgbClr val="242424"/>
                </a:solidFill>
                <a:latin typeface="Times New Roman"/>
                <a:cs typeface="Times New Roman"/>
              </a:rPr>
              <a:t>the</a:t>
            </a:r>
            <a:r>
              <a:rPr lang="en-US" sz="2400" spc="15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15" dirty="0">
                <a:solidFill>
                  <a:srgbClr val="242424"/>
                </a:solidFill>
                <a:latin typeface="Times New Roman"/>
                <a:cs typeface="Times New Roman"/>
              </a:rPr>
              <a:t>infrastructure</a:t>
            </a:r>
            <a:r>
              <a:rPr lang="en-US" sz="2400" spc="22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>
                <a:solidFill>
                  <a:srgbClr val="242424"/>
                </a:solidFill>
                <a:latin typeface="Times New Roman"/>
                <a:cs typeface="Times New Roman"/>
              </a:rPr>
              <a:t>of </a:t>
            </a:r>
            <a:r>
              <a:rPr lang="en-US" sz="2400" spc="-5" dirty="0">
                <a:solidFill>
                  <a:srgbClr val="242424"/>
                </a:solidFill>
                <a:latin typeface="Times New Roman"/>
                <a:cs typeface="Times New Roman"/>
              </a:rPr>
              <a:t>every</a:t>
            </a:r>
            <a:r>
              <a:rPr lang="en-US" sz="2400" spc="5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35" dirty="0">
                <a:solidFill>
                  <a:srgbClr val="242424"/>
                </a:solidFill>
                <a:latin typeface="Times New Roman"/>
                <a:cs typeface="Times New Roman"/>
              </a:rPr>
              <a:t>industry.</a:t>
            </a:r>
            <a:endParaRPr lang="en-US"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1354455" algn="l"/>
                <a:tab pos="1868805" algn="l"/>
                <a:tab pos="3657600" algn="l"/>
                <a:tab pos="4666615" algn="l"/>
                <a:tab pos="7426959" algn="l"/>
                <a:tab pos="8940165" algn="l"/>
              </a:tabLst>
            </a:pPr>
            <a:r>
              <a:rPr lang="en-US" sz="2400" spc="20" dirty="0">
                <a:solidFill>
                  <a:srgbClr val="242424"/>
                </a:solidFill>
                <a:latin typeface="Times New Roman"/>
                <a:cs typeface="Times New Roman"/>
              </a:rPr>
              <a:t>In</a:t>
            </a:r>
            <a:r>
              <a:rPr lang="en-US" sz="2400" spc="32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15" dirty="0">
                <a:solidFill>
                  <a:srgbClr val="242424"/>
                </a:solidFill>
                <a:latin typeface="Times New Roman"/>
                <a:cs typeface="Times New Roman"/>
              </a:rPr>
              <a:t>the</a:t>
            </a:r>
            <a:r>
              <a:rPr lang="en-US" sz="2400" spc="45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5" dirty="0">
                <a:solidFill>
                  <a:srgbClr val="242424"/>
                </a:solidFill>
                <a:latin typeface="Times New Roman"/>
                <a:cs typeface="Times New Roman"/>
              </a:rPr>
              <a:t>late 90s </a:t>
            </a:r>
            <a:r>
              <a:rPr lang="en-US" sz="2400" spc="-5" dirty="0">
                <a:solidFill>
                  <a:srgbClr val="242424"/>
                </a:solidFill>
                <a:latin typeface="Times New Roman"/>
                <a:cs typeface="Times New Roman"/>
              </a:rPr>
              <a:t>and</a:t>
            </a:r>
            <a:r>
              <a:rPr lang="en-US" sz="2400" spc="40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>
                <a:solidFill>
                  <a:srgbClr val="242424"/>
                </a:solidFill>
                <a:latin typeface="Times New Roman"/>
                <a:cs typeface="Times New Roman"/>
              </a:rPr>
              <a:t>early</a:t>
            </a:r>
            <a:r>
              <a:rPr lang="en-US" sz="2400" spc="42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solidFill>
                  <a:srgbClr val="242424"/>
                </a:solidFill>
                <a:latin typeface="Times New Roman"/>
                <a:cs typeface="Times New Roman"/>
              </a:rPr>
              <a:t>21</a:t>
            </a:r>
            <a:r>
              <a:rPr lang="en-US" sz="2400" baseline="30000" dirty="0">
                <a:solidFill>
                  <a:srgbClr val="242424"/>
                </a:solidFill>
                <a:latin typeface="Times New Roman"/>
                <a:cs typeface="Times New Roman"/>
              </a:rPr>
              <a:t>st</a:t>
            </a:r>
            <a:r>
              <a:rPr lang="en-US" sz="240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15" dirty="0">
                <a:solidFill>
                  <a:srgbClr val="242424"/>
                </a:solidFill>
                <a:latin typeface="Times New Roman"/>
                <a:cs typeface="Times New Roman"/>
              </a:rPr>
              <a:t>century, </a:t>
            </a:r>
            <a:r>
              <a:rPr lang="en-US" sz="2400" spc="-25" dirty="0">
                <a:solidFill>
                  <a:srgbClr val="242424"/>
                </a:solidFill>
                <a:latin typeface="Times New Roman"/>
                <a:cs typeface="Times New Roman"/>
              </a:rPr>
              <a:t>AI</a:t>
            </a:r>
            <a:r>
              <a:rPr lang="en-US" sz="2400" spc="46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20" dirty="0">
                <a:solidFill>
                  <a:srgbClr val="242424"/>
                </a:solidFill>
                <a:latin typeface="Times New Roman"/>
                <a:cs typeface="Times New Roman"/>
              </a:rPr>
              <a:t>technology</a:t>
            </a:r>
            <a:r>
              <a:rPr lang="en-US" sz="2400" spc="40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25" dirty="0">
                <a:solidFill>
                  <a:srgbClr val="242424"/>
                </a:solidFill>
                <a:latin typeface="Times New Roman"/>
                <a:cs typeface="Times New Roman"/>
              </a:rPr>
              <a:t>became </a:t>
            </a:r>
            <a:r>
              <a:rPr lang="en-US" sz="2400" spc="15" dirty="0">
                <a:solidFill>
                  <a:srgbClr val="242424"/>
                </a:solidFill>
                <a:latin typeface="Times New Roman"/>
                <a:cs typeface="Times New Roman"/>
              </a:rPr>
              <a:t>widely</a:t>
            </a:r>
            <a:r>
              <a:rPr lang="en-US" sz="2400" spc="39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15" dirty="0">
                <a:solidFill>
                  <a:srgbClr val="242424"/>
                </a:solidFill>
                <a:latin typeface="Times New Roman"/>
                <a:cs typeface="Times New Roman"/>
              </a:rPr>
              <a:t>used </a:t>
            </a:r>
            <a:r>
              <a:rPr lang="en-US" sz="2400" spc="-30" dirty="0">
                <a:solidFill>
                  <a:srgbClr val="242424"/>
                </a:solidFill>
                <a:latin typeface="Times New Roman"/>
                <a:cs typeface="Times New Roman"/>
              </a:rPr>
              <a:t>as </a:t>
            </a:r>
            <a:r>
              <a:rPr lang="en-US" sz="2400" dirty="0">
                <a:solidFill>
                  <a:srgbClr val="242424"/>
                </a:solidFill>
                <a:latin typeface="Times New Roman"/>
                <a:cs typeface="Times New Roman"/>
              </a:rPr>
              <a:t>elements</a:t>
            </a:r>
            <a:r>
              <a:rPr lang="en-US" sz="2400" spc="11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10" dirty="0">
                <a:solidFill>
                  <a:srgbClr val="242424"/>
                </a:solidFill>
                <a:latin typeface="Times New Roman"/>
                <a:cs typeface="Times New Roman"/>
              </a:rPr>
              <a:t>of</a:t>
            </a:r>
            <a:r>
              <a:rPr lang="en-US" sz="2400" spc="9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45" dirty="0">
                <a:solidFill>
                  <a:srgbClr val="242424"/>
                </a:solidFill>
                <a:latin typeface="Times New Roman"/>
                <a:cs typeface="Times New Roman"/>
              </a:rPr>
              <a:t>larger</a:t>
            </a:r>
            <a:r>
              <a:rPr lang="en-US" sz="2400" spc="39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20" dirty="0">
                <a:solidFill>
                  <a:srgbClr val="242424"/>
                </a:solidFill>
                <a:latin typeface="Times New Roman"/>
                <a:cs typeface="Times New Roman"/>
              </a:rPr>
              <a:t>systems,</a:t>
            </a:r>
            <a:r>
              <a:rPr lang="en-US" sz="2400" spc="26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20" dirty="0">
                <a:solidFill>
                  <a:srgbClr val="242424"/>
                </a:solidFill>
                <a:latin typeface="Times New Roman"/>
                <a:cs typeface="Times New Roman"/>
              </a:rPr>
              <a:t>but</a:t>
            </a:r>
            <a:r>
              <a:rPr lang="en-US" sz="2400" spc="13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5" dirty="0">
                <a:solidFill>
                  <a:srgbClr val="242424"/>
                </a:solidFill>
                <a:latin typeface="Times New Roman"/>
                <a:cs typeface="Times New Roman"/>
              </a:rPr>
              <a:t>the</a:t>
            </a:r>
            <a:r>
              <a:rPr lang="en-US" sz="2400" spc="7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5" dirty="0">
                <a:solidFill>
                  <a:srgbClr val="242424"/>
                </a:solidFill>
                <a:latin typeface="Times New Roman"/>
                <a:cs typeface="Times New Roman"/>
              </a:rPr>
              <a:t>field</a:t>
            </a:r>
            <a:r>
              <a:rPr lang="en-US" sz="2400" spc="10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5" dirty="0">
                <a:solidFill>
                  <a:srgbClr val="242424"/>
                </a:solidFill>
                <a:latin typeface="Times New Roman"/>
                <a:cs typeface="Times New Roman"/>
              </a:rPr>
              <a:t>is</a:t>
            </a:r>
            <a:r>
              <a:rPr lang="en-US" sz="2400" spc="3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20" dirty="0">
                <a:solidFill>
                  <a:srgbClr val="242424"/>
                </a:solidFill>
                <a:latin typeface="Times New Roman"/>
                <a:cs typeface="Times New Roman"/>
              </a:rPr>
              <a:t>rarely</a:t>
            </a:r>
            <a:r>
              <a:rPr lang="en-US" sz="2400" spc="24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10" dirty="0">
                <a:solidFill>
                  <a:srgbClr val="242424"/>
                </a:solidFill>
                <a:latin typeface="Times New Roman"/>
                <a:cs typeface="Times New Roman"/>
              </a:rPr>
              <a:t>credited</a:t>
            </a:r>
            <a:r>
              <a:rPr lang="en-US" sz="2400" spc="245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20" dirty="0">
                <a:solidFill>
                  <a:srgbClr val="242424"/>
                </a:solidFill>
                <a:latin typeface="Times New Roman"/>
                <a:cs typeface="Times New Roman"/>
              </a:rPr>
              <a:t>for</a:t>
            </a:r>
            <a:r>
              <a:rPr lang="en-US" sz="2400" spc="9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5" dirty="0">
                <a:solidFill>
                  <a:srgbClr val="242424"/>
                </a:solidFill>
                <a:latin typeface="Times New Roman"/>
                <a:cs typeface="Times New Roman"/>
              </a:rPr>
              <a:t>these</a:t>
            </a:r>
            <a:r>
              <a:rPr lang="en-US" sz="2400" spc="150" dirty="0">
                <a:solidFill>
                  <a:srgbClr val="242424"/>
                </a:solidFill>
                <a:latin typeface="Times New Roman"/>
                <a:cs typeface="Times New Roman"/>
              </a:rPr>
              <a:t> </a:t>
            </a:r>
            <a:r>
              <a:rPr lang="en-US" sz="2400" spc="-20" dirty="0">
                <a:solidFill>
                  <a:srgbClr val="242424"/>
                </a:solidFill>
                <a:latin typeface="Times New Roman"/>
                <a:cs typeface="Times New Roman"/>
              </a:rPr>
              <a:t>successes</a:t>
            </a:r>
            <a:endParaRPr lang="en-US" sz="2400" spc="-30" dirty="0">
              <a:solidFill>
                <a:srgbClr val="242424"/>
              </a:solidFill>
              <a:latin typeface="Times New Roman"/>
              <a:cs typeface="Times New Roman"/>
            </a:endParaRPr>
          </a:p>
          <a:p>
            <a:endParaRPr lang="en-US" sz="2400" dirty="0">
              <a:latin typeface="Times New Roman"/>
              <a:cs typeface="Times New Roman"/>
            </a:endParaRPr>
          </a:p>
          <a:p>
            <a:endParaRPr lang="en-US" sz="2400" dirty="0">
              <a:latin typeface="Times New Roman"/>
              <a:cs typeface="Times New Roman"/>
            </a:endParaRPr>
          </a:p>
          <a:p>
            <a:endParaRPr lang="en-US" sz="24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9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72FEBA9F-7E96-4E2D-9242-2674CB512CF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073150" y="473075"/>
            <a:ext cx="8077200" cy="425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49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549275"/>
            <a:ext cx="8686324" cy="4558158"/>
          </a:xfrm>
        </p:spPr>
        <p:txBody>
          <a:bodyPr/>
          <a:lstStyle/>
          <a:p>
            <a:pPr marL="0" indent="0">
              <a:buNone/>
            </a:pPr>
            <a:r>
              <a:rPr lang="en-US" sz="2000" b="1" spc="-15" dirty="0">
                <a:latin typeface="Times New Roman"/>
                <a:cs typeface="Times New Roman"/>
              </a:rPr>
              <a:t>Game</a:t>
            </a:r>
            <a:r>
              <a:rPr lang="en-US" sz="2000" b="1" spc="-20" dirty="0"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atin typeface="Times New Roman"/>
                <a:cs typeface="Times New Roman"/>
              </a:rPr>
              <a:t>Playing</a:t>
            </a:r>
          </a:p>
          <a:p>
            <a:pPr marL="0" indent="0">
              <a:buNone/>
            </a:pPr>
            <a:r>
              <a:rPr lang="en-US" sz="2000" spc="-5" dirty="0">
                <a:latin typeface="Times New Roman"/>
                <a:cs typeface="Times New Roman"/>
              </a:rPr>
              <a:t>Machines</a:t>
            </a:r>
            <a:r>
              <a:rPr lang="en-US" sz="2000" spc="-10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can play master level chess. </a:t>
            </a:r>
            <a:r>
              <a:rPr lang="en-US" sz="2000" spc="-15" dirty="0">
                <a:latin typeface="Times New Roman"/>
                <a:cs typeface="Times New Roman"/>
              </a:rPr>
              <a:t>There</a:t>
            </a:r>
            <a:r>
              <a:rPr lang="en-US" sz="2000" spc="-10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is </a:t>
            </a:r>
            <a:r>
              <a:rPr lang="en-US" sz="2000" spc="-30" dirty="0">
                <a:latin typeface="Times New Roman"/>
                <a:cs typeface="Times New Roman"/>
              </a:rPr>
              <a:t>some</a:t>
            </a:r>
            <a:r>
              <a:rPr lang="en-US" sz="2000" spc="135" dirty="0">
                <a:latin typeface="Times New Roman"/>
                <a:cs typeface="Times New Roman"/>
              </a:rPr>
              <a:t> </a:t>
            </a:r>
            <a:r>
              <a:rPr lang="en-US" sz="2000" spc="-45" dirty="0">
                <a:latin typeface="Times New Roman"/>
                <a:cs typeface="Times New Roman"/>
              </a:rPr>
              <a:t>AI</a:t>
            </a:r>
            <a:r>
              <a:rPr lang="en-US" sz="2000" spc="2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in</a:t>
            </a:r>
            <a:r>
              <a:rPr lang="en-US" sz="2000" spc="-1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them,</a:t>
            </a:r>
            <a:r>
              <a:rPr lang="en-US" sz="2000" spc="7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but</a:t>
            </a:r>
            <a:r>
              <a:rPr lang="en-US" sz="2000" spc="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they</a:t>
            </a:r>
            <a:r>
              <a:rPr lang="en-US" sz="2000" spc="-7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well </a:t>
            </a:r>
            <a:r>
              <a:rPr lang="en-US" sz="2000" spc="-20" dirty="0">
                <a:latin typeface="Times New Roman"/>
                <a:cs typeface="Times New Roman"/>
              </a:rPr>
              <a:t>a</a:t>
            </a:r>
            <a:r>
              <a:rPr lang="en-US" sz="2000" spc="-80" dirty="0">
                <a:latin typeface="Times New Roman"/>
                <a:cs typeface="Times New Roman"/>
              </a:rPr>
              <a:t>g</a:t>
            </a:r>
            <a:r>
              <a:rPr lang="en-US" sz="2000" spc="-20" dirty="0">
                <a:latin typeface="Times New Roman"/>
                <a:cs typeface="Times New Roman"/>
              </a:rPr>
              <a:t>a</a:t>
            </a:r>
            <a:r>
              <a:rPr lang="en-US" sz="2000" spc="75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spc="-120" dirty="0">
                <a:latin typeface="Times New Roman"/>
                <a:cs typeface="Times New Roman"/>
              </a:rPr>
              <a:t>s</a:t>
            </a:r>
            <a:r>
              <a:rPr lang="en-US" sz="2000" dirty="0">
                <a:latin typeface="Times New Roman"/>
                <a:cs typeface="Times New Roman"/>
              </a:rPr>
              <a:t>t	p</a:t>
            </a:r>
            <a:r>
              <a:rPr lang="en-US" sz="2000" spc="-20" dirty="0">
                <a:latin typeface="Times New Roman"/>
                <a:cs typeface="Times New Roman"/>
              </a:rPr>
              <a:t>e</a:t>
            </a:r>
            <a:r>
              <a:rPr lang="en-US" sz="2000" dirty="0">
                <a:latin typeface="Times New Roman"/>
                <a:cs typeface="Times New Roman"/>
              </a:rPr>
              <a:t>ople	</a:t>
            </a:r>
            <a:r>
              <a:rPr lang="en-US" sz="2000" spc="-75" dirty="0">
                <a:latin typeface="Times New Roman"/>
                <a:cs typeface="Times New Roman"/>
              </a:rPr>
              <a:t>m</a:t>
            </a:r>
            <a:r>
              <a:rPr lang="en-US" sz="2000" spc="-20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i</a:t>
            </a:r>
            <a:r>
              <a:rPr lang="en-US" sz="2000" spc="-75" dirty="0">
                <a:latin typeface="Times New Roman"/>
                <a:cs typeface="Times New Roman"/>
              </a:rPr>
              <a:t>n</a:t>
            </a:r>
            <a:r>
              <a:rPr lang="en-US" sz="2000" spc="75" dirty="0">
                <a:latin typeface="Times New Roman"/>
                <a:cs typeface="Times New Roman"/>
              </a:rPr>
              <a:t>l</a:t>
            </a:r>
            <a:r>
              <a:rPr lang="en-US" sz="2000" dirty="0">
                <a:latin typeface="Times New Roman"/>
                <a:cs typeface="Times New Roman"/>
              </a:rPr>
              <a:t>y	t</a:t>
            </a:r>
            <a:r>
              <a:rPr lang="en-US" sz="2000" spc="-75" dirty="0">
                <a:latin typeface="Times New Roman"/>
                <a:cs typeface="Times New Roman"/>
              </a:rPr>
              <a:t>h</a:t>
            </a:r>
            <a:r>
              <a:rPr lang="en-US" sz="2000" spc="20" dirty="0">
                <a:latin typeface="Times New Roman"/>
                <a:cs typeface="Times New Roman"/>
              </a:rPr>
              <a:t>r</a:t>
            </a:r>
            <a:r>
              <a:rPr lang="en-US" sz="2000" spc="65" dirty="0">
                <a:latin typeface="Times New Roman"/>
                <a:cs typeface="Times New Roman"/>
              </a:rPr>
              <a:t>o</a:t>
            </a:r>
            <a:r>
              <a:rPr lang="en-US" sz="2000" dirty="0">
                <a:latin typeface="Times New Roman"/>
                <a:cs typeface="Times New Roman"/>
              </a:rPr>
              <a:t>ugh brute force </a:t>
            </a:r>
            <a:r>
              <a:rPr lang="en-US" sz="2000" spc="-15" dirty="0">
                <a:latin typeface="Times New Roman"/>
                <a:cs typeface="Times New Roman"/>
              </a:rPr>
              <a:t>method,	</a:t>
            </a:r>
            <a:r>
              <a:rPr lang="en-US" sz="2000" spc="10" dirty="0">
                <a:latin typeface="Times New Roman"/>
                <a:cs typeface="Times New Roman"/>
              </a:rPr>
              <a:t>looking</a:t>
            </a:r>
            <a:r>
              <a:rPr lang="en-US" sz="2000" spc="37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at	</a:t>
            </a:r>
            <a:r>
              <a:rPr lang="en-US" sz="2000" spc="-5" dirty="0">
                <a:latin typeface="Times New Roman"/>
                <a:cs typeface="Times New Roman"/>
              </a:rPr>
              <a:t>hundreds</a:t>
            </a:r>
            <a:r>
              <a:rPr lang="en-US" sz="2000" spc="275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of </a:t>
            </a:r>
            <a:r>
              <a:rPr lang="en-US" sz="2000" spc="-35" dirty="0">
                <a:latin typeface="Times New Roman"/>
                <a:cs typeface="Times New Roman"/>
              </a:rPr>
              <a:t>thousands</a:t>
            </a:r>
            <a:r>
              <a:rPr lang="en-US" sz="2000" spc="26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of</a:t>
            </a:r>
            <a:r>
              <a:rPr lang="en-US" sz="2000" spc="15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positions.</a:t>
            </a:r>
          </a:p>
          <a:p>
            <a:pPr marL="0" indent="0">
              <a:buNone/>
            </a:pPr>
            <a:r>
              <a:rPr lang="en-US" sz="2000" b="1" spc="-10" dirty="0">
                <a:latin typeface="Times New Roman"/>
                <a:cs typeface="Times New Roman"/>
              </a:rPr>
              <a:t>Speech </a:t>
            </a:r>
            <a:r>
              <a:rPr lang="en-US" sz="2000" b="1" spc="-5" dirty="0">
                <a:latin typeface="Times New Roman"/>
                <a:cs typeface="Times New Roman"/>
              </a:rPr>
              <a:t>Recognition</a:t>
            </a:r>
          </a:p>
          <a:p>
            <a:pPr marL="0" indent="0">
              <a:buNone/>
            </a:pPr>
            <a:r>
              <a:rPr lang="en-US" sz="2000" spc="10" dirty="0">
                <a:latin typeface="Times New Roman"/>
                <a:cs typeface="Times New Roman"/>
              </a:rPr>
              <a:t>It</a:t>
            </a:r>
            <a:r>
              <a:rPr lang="en-US" sz="2000" spc="38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is</a:t>
            </a:r>
            <a:r>
              <a:rPr lang="en-US" sz="2000" spc="27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possible</a:t>
            </a:r>
            <a:r>
              <a:rPr lang="en-US" sz="2000" spc="37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to</a:t>
            </a:r>
            <a:r>
              <a:rPr lang="en-US" sz="2000" spc="3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instruct	</a:t>
            </a:r>
            <a:r>
              <a:rPr lang="en-US" sz="2000" spc="-15" dirty="0">
                <a:latin typeface="Times New Roman"/>
                <a:cs typeface="Times New Roman"/>
              </a:rPr>
              <a:t>some</a:t>
            </a:r>
            <a:r>
              <a:rPr lang="en-US" sz="2000" spc="38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computers</a:t>
            </a:r>
            <a:r>
              <a:rPr lang="en-US" sz="2000" spc="37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using	</a:t>
            </a:r>
            <a:r>
              <a:rPr lang="en-US" sz="2000" spc="-15" dirty="0">
                <a:latin typeface="Times New Roman"/>
                <a:cs typeface="Times New Roman"/>
              </a:rPr>
              <a:t>speech.</a:t>
            </a:r>
            <a:r>
              <a:rPr lang="en-US" sz="2000" spc="35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In</a:t>
            </a:r>
            <a:r>
              <a:rPr lang="en-US" sz="2000" spc="35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1990s,</a:t>
            </a:r>
            <a:r>
              <a:rPr lang="en-US" sz="2000" spc="35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computer </a:t>
            </a:r>
            <a:r>
              <a:rPr lang="en-US" sz="2000" spc="-585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speech</a:t>
            </a:r>
            <a:r>
              <a:rPr lang="en-US" sz="2000" spc="14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recognition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reached</a:t>
            </a:r>
            <a:r>
              <a:rPr lang="en-US" sz="2000" spc="15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spc="-2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practical</a:t>
            </a:r>
            <a:r>
              <a:rPr lang="en-US" sz="2000" spc="2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level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for</a:t>
            </a:r>
            <a:r>
              <a:rPr lang="en-US" sz="2000" spc="2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limited</a:t>
            </a:r>
            <a:r>
              <a:rPr lang="en-US" sz="2000" spc="8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purposes.</a:t>
            </a:r>
          </a:p>
          <a:p>
            <a:pPr marL="0" indent="0">
              <a:lnSpc>
                <a:spcPct val="100000"/>
              </a:lnSpc>
              <a:spcBef>
                <a:spcPts val="1195"/>
              </a:spcBef>
              <a:buNone/>
            </a:pPr>
            <a:r>
              <a:rPr lang="en-US" sz="2000" b="1" spc="-5" dirty="0">
                <a:latin typeface="Times New Roman"/>
                <a:cs typeface="Times New Roman"/>
              </a:rPr>
              <a:t>Understanding</a:t>
            </a:r>
            <a:r>
              <a:rPr lang="en-US" sz="2000" b="1" spc="315" dirty="0">
                <a:latin typeface="Times New Roman"/>
                <a:cs typeface="Times New Roman"/>
              </a:rPr>
              <a:t> </a:t>
            </a:r>
            <a:r>
              <a:rPr lang="en-US" sz="2000" b="1" spc="-10" dirty="0">
                <a:latin typeface="Times New Roman"/>
                <a:cs typeface="Times New Roman"/>
              </a:rPr>
              <a:t>Natural</a:t>
            </a:r>
            <a:r>
              <a:rPr lang="en-US" sz="2000" b="1" spc="195" dirty="0">
                <a:latin typeface="Times New Roman"/>
                <a:cs typeface="Times New Roman"/>
              </a:rPr>
              <a:t> </a:t>
            </a:r>
            <a:r>
              <a:rPr lang="en-US" sz="2000" b="1" spc="5" dirty="0">
                <a:latin typeface="Times New Roman"/>
                <a:cs typeface="Times New Roman"/>
              </a:rPr>
              <a:t>Language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1095"/>
              </a:spcBef>
              <a:buNone/>
            </a:pPr>
            <a:r>
              <a:rPr lang="en-US" sz="2000" spc="-55" dirty="0">
                <a:latin typeface="Times New Roman"/>
                <a:cs typeface="Times New Roman"/>
              </a:rPr>
              <a:t>To</a:t>
            </a:r>
            <a:r>
              <a:rPr lang="en-US" sz="2000" spc="32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perform</a:t>
            </a:r>
            <a:r>
              <a:rPr lang="en-US" sz="2000" spc="33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many</a:t>
            </a:r>
            <a:r>
              <a:rPr lang="en-US" sz="2000" spc="254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natural</a:t>
            </a:r>
            <a:r>
              <a:rPr lang="en-US" sz="2000" spc="3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language</a:t>
            </a:r>
            <a:r>
              <a:rPr lang="en-US" sz="2000" spc="3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processing</a:t>
            </a:r>
            <a:r>
              <a:rPr lang="en-US" sz="2000" spc="34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tasks</a:t>
            </a:r>
            <a:r>
              <a:rPr lang="en-US" sz="2000" spc="35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such</a:t>
            </a:r>
            <a:r>
              <a:rPr lang="en-US" sz="2000" spc="33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as machine translation, </a:t>
            </a:r>
            <a:r>
              <a:rPr lang="en-US" sz="2000" spc="15" dirty="0">
                <a:latin typeface="Times New Roman"/>
                <a:cs typeface="Times New Roman"/>
              </a:rPr>
              <a:t>summarization,</a:t>
            </a:r>
            <a:r>
              <a:rPr lang="en-US" sz="2000" spc="21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information</a:t>
            </a:r>
            <a:r>
              <a:rPr lang="en-US" sz="2000" spc="190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extraction,</a:t>
            </a:r>
            <a:r>
              <a:rPr lang="en-US" sz="2000" spc="2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word</a:t>
            </a:r>
            <a:r>
              <a:rPr lang="en-US" sz="2000" spc="17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sense</a:t>
            </a:r>
            <a:r>
              <a:rPr lang="en-US" sz="2000" spc="30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disambiguation summarization,</a:t>
            </a:r>
            <a:r>
              <a:rPr lang="en-US" sz="2000" spc="21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information</a:t>
            </a:r>
            <a:r>
              <a:rPr lang="en-US" sz="2000" spc="190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extraction,</a:t>
            </a:r>
            <a:r>
              <a:rPr lang="en-US" sz="2000" spc="2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word</a:t>
            </a:r>
            <a:r>
              <a:rPr lang="en-US" sz="2000" spc="17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sense</a:t>
            </a:r>
            <a:r>
              <a:rPr lang="en-US" sz="2000" spc="30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disambiguation need the AI in machine.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1095"/>
              </a:spcBef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1095"/>
              </a:spcBef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spc="-35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spc="1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b="1" spc="-5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32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are we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AI</a:t>
            </a:r>
          </a:p>
          <a:p>
            <a:r>
              <a:rPr lang="en-US" dirty="0"/>
              <a:t>Why AI in today’s tech world</a:t>
            </a:r>
          </a:p>
          <a:p>
            <a:r>
              <a:rPr lang="en-US" dirty="0"/>
              <a:t>Definition of AI</a:t>
            </a:r>
          </a:p>
          <a:p>
            <a:r>
              <a:rPr lang="en-US" dirty="0"/>
              <a:t>Characteristics of AI</a:t>
            </a:r>
          </a:p>
          <a:p>
            <a:r>
              <a:rPr lang="en-US" dirty="0"/>
              <a:t>History of AI</a:t>
            </a:r>
          </a:p>
          <a:p>
            <a:r>
              <a:rPr lang="en-US" dirty="0"/>
              <a:t>Application of AI</a:t>
            </a:r>
          </a:p>
          <a:p>
            <a:r>
              <a:rPr lang="en-US" dirty="0"/>
              <a:t>Some Terminology of AI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70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16096"/>
            <a:ext cx="8686324" cy="491658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095"/>
              </a:spcBef>
              <a:buNone/>
            </a:pPr>
            <a:r>
              <a:rPr lang="en-US" sz="2000" b="1" spc="5" dirty="0">
                <a:latin typeface="Times New Roman"/>
                <a:cs typeface="Times New Roman"/>
              </a:rPr>
              <a:t>Computer</a:t>
            </a:r>
            <a:r>
              <a:rPr lang="en-US" sz="2000" b="1" spc="45" dirty="0">
                <a:latin typeface="Times New Roman"/>
                <a:cs typeface="Times New Roman"/>
              </a:rPr>
              <a:t> </a:t>
            </a:r>
            <a:r>
              <a:rPr lang="en-US" sz="2000" b="1" spc="-30" dirty="0">
                <a:latin typeface="Times New Roman"/>
                <a:cs typeface="Times New Roman"/>
              </a:rPr>
              <a:t>Vision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1195"/>
              </a:spcBef>
              <a:buNone/>
              <a:tabLst>
                <a:tab pos="8293100" algn="l"/>
              </a:tabLst>
            </a:pPr>
            <a:r>
              <a:rPr lang="en-US" sz="2000" spc="15" dirty="0">
                <a:latin typeface="Times New Roman"/>
                <a:cs typeface="Times New Roman"/>
              </a:rPr>
              <a:t>Computer</a:t>
            </a:r>
            <a:r>
              <a:rPr lang="en-US" sz="2000" spc="25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vision</a:t>
            </a:r>
            <a:r>
              <a:rPr lang="en-US" sz="2000" spc="18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is</a:t>
            </a:r>
            <a:r>
              <a:rPr lang="en-US" sz="2000" spc="26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concerned</a:t>
            </a:r>
            <a:r>
              <a:rPr lang="en-US" sz="2000" spc="27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with</a:t>
            </a:r>
            <a:r>
              <a:rPr lang="en-US" sz="2000" spc="18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the</a:t>
            </a:r>
            <a:r>
              <a:rPr lang="en-US" sz="2000" spc="229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theory</a:t>
            </a:r>
            <a:r>
              <a:rPr lang="en-US" sz="2000" spc="18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behind</a:t>
            </a:r>
            <a:r>
              <a:rPr lang="en-US" sz="2000" spc="26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artificial</a:t>
            </a:r>
            <a:r>
              <a:rPr lang="en-US" sz="2000" spc="22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system</a:t>
            </a:r>
            <a:r>
              <a:rPr lang="en-US" sz="2000" spc="18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that extract </a:t>
            </a:r>
            <a:r>
              <a:rPr lang="en-US" sz="2000" spc="15" dirty="0">
                <a:latin typeface="Times New Roman"/>
                <a:cs typeface="Times New Roman"/>
              </a:rPr>
              <a:t>information</a:t>
            </a:r>
            <a:r>
              <a:rPr lang="en-US" sz="2000" spc="425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from</a:t>
            </a:r>
            <a:r>
              <a:rPr lang="en-US" sz="2000" spc="409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images.</a:t>
            </a:r>
            <a:r>
              <a:rPr lang="en-US" sz="2000" spc="42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The</a:t>
            </a:r>
            <a:r>
              <a:rPr lang="en-US" sz="2000" spc="45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image</a:t>
            </a:r>
            <a:r>
              <a:rPr lang="en-US" sz="2000" spc="47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data</a:t>
            </a:r>
            <a:r>
              <a:rPr lang="en-US" sz="2000" spc="459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can</a:t>
            </a:r>
            <a:r>
              <a:rPr lang="en-US" sz="2000" spc="41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take</a:t>
            </a:r>
            <a:r>
              <a:rPr lang="en-US" sz="2000" spc="459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many</a:t>
            </a:r>
            <a:r>
              <a:rPr lang="en-US" sz="2000" spc="42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forms</a:t>
            </a:r>
            <a:r>
              <a:rPr lang="en-US" sz="2000" spc="43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such as</a:t>
            </a:r>
            <a:r>
              <a:rPr lang="en-US" sz="2000" spc="335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videos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sequences</a:t>
            </a:r>
            <a:r>
              <a:rPr lang="en-US" sz="2000" spc="2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views</a:t>
            </a:r>
            <a:r>
              <a:rPr lang="en-US" sz="2000" spc="20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from</a:t>
            </a:r>
            <a:r>
              <a:rPr lang="en-US" sz="2000" spc="1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multiple</a:t>
            </a:r>
            <a:r>
              <a:rPr lang="en-US" sz="2000" spc="220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cameras</a:t>
            </a:r>
            <a:r>
              <a:rPr lang="en-US" sz="2000" spc="434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and</a:t>
            </a:r>
            <a:r>
              <a:rPr lang="en-US" sz="2000" spc="10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data</a:t>
            </a:r>
            <a:r>
              <a:rPr lang="en-US" sz="2000" spc="155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from</a:t>
            </a:r>
            <a:r>
              <a:rPr lang="en-US" sz="2000" spc="254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medical</a:t>
            </a:r>
            <a:r>
              <a:rPr lang="en-US" sz="2000" spc="290" dirty="0">
                <a:latin typeface="Times New Roman"/>
                <a:cs typeface="Times New Roman"/>
              </a:rPr>
              <a:t> </a:t>
            </a:r>
            <a:r>
              <a:rPr lang="en-US" sz="2000" spc="-40" dirty="0">
                <a:latin typeface="Times New Roman"/>
                <a:cs typeface="Times New Roman"/>
              </a:rPr>
              <a:t>scanner.</a:t>
            </a:r>
          </a:p>
          <a:p>
            <a:pPr marL="0" indent="0">
              <a:lnSpc>
                <a:spcPct val="100000"/>
              </a:lnSpc>
              <a:spcBef>
                <a:spcPts val="994"/>
              </a:spcBef>
              <a:buNone/>
            </a:pPr>
            <a:r>
              <a:rPr lang="en-US" sz="2000" b="1" dirty="0">
                <a:latin typeface="Times New Roman"/>
                <a:cs typeface="Times New Roman"/>
              </a:rPr>
              <a:t>Expert</a:t>
            </a:r>
            <a:r>
              <a:rPr lang="en-US" sz="2000" b="1" spc="-80" dirty="0">
                <a:latin typeface="Times New Roman"/>
                <a:cs typeface="Times New Roman"/>
              </a:rPr>
              <a:t> </a:t>
            </a:r>
            <a:r>
              <a:rPr lang="en-US" sz="2000" b="1" spc="10" dirty="0">
                <a:latin typeface="Times New Roman"/>
                <a:cs typeface="Times New Roman"/>
              </a:rPr>
              <a:t>System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05"/>
              </a:spcBef>
              <a:buNone/>
            </a:pPr>
            <a:r>
              <a:rPr lang="en-US" sz="2000" dirty="0">
                <a:latin typeface="Times New Roman"/>
                <a:cs typeface="Times New Roman"/>
              </a:rPr>
              <a:t>Expert</a:t>
            </a:r>
            <a:r>
              <a:rPr lang="en-US" sz="2000" spc="37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system</a:t>
            </a:r>
            <a:r>
              <a:rPr lang="en-US" sz="2000" spc="25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needs</a:t>
            </a:r>
            <a:r>
              <a:rPr lang="en-US" sz="2000" spc="29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the</a:t>
            </a:r>
            <a:r>
              <a:rPr lang="en-US" sz="2000" spc="32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AI</a:t>
            </a:r>
            <a:r>
              <a:rPr lang="en-US" sz="2000" spc="24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to</a:t>
            </a:r>
            <a:r>
              <a:rPr lang="en-US" sz="2000" spc="36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perform</a:t>
            </a:r>
            <a:r>
              <a:rPr lang="en-US" sz="2000" spc="254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its</a:t>
            </a:r>
            <a:r>
              <a:rPr lang="en-US" sz="2000" spc="29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task.</a:t>
            </a:r>
            <a:r>
              <a:rPr lang="en-US" sz="2000" spc="34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One</a:t>
            </a:r>
            <a:r>
              <a:rPr lang="en-US" sz="2000" spc="25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of</a:t>
            </a:r>
            <a:r>
              <a:rPr lang="en-US" sz="2000" spc="32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the</a:t>
            </a:r>
            <a:r>
              <a:rPr lang="en-US" sz="2000" spc="325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first expert system was MYCIN </a:t>
            </a:r>
            <a:r>
              <a:rPr lang="en-US" sz="2000" spc="-5" dirty="0">
                <a:latin typeface="Times New Roman"/>
                <a:cs typeface="Times New Roman"/>
              </a:rPr>
              <a:t>1974 </a:t>
            </a:r>
            <a:r>
              <a:rPr lang="en-US" sz="2000" spc="-15" dirty="0">
                <a:latin typeface="Times New Roman"/>
                <a:cs typeface="Times New Roman"/>
              </a:rPr>
              <a:t>which </a:t>
            </a:r>
            <a:r>
              <a:rPr lang="en-US" sz="2000" spc="-10" dirty="0">
                <a:latin typeface="Times New Roman"/>
                <a:cs typeface="Times New Roman"/>
              </a:rPr>
              <a:t>diagnosis </a:t>
            </a:r>
            <a:r>
              <a:rPr lang="en-US" sz="2000" spc="-5" dirty="0">
                <a:latin typeface="Times New Roman"/>
                <a:cs typeface="Times New Roman"/>
              </a:rPr>
              <a:t>bacterial infections </a:t>
            </a:r>
            <a:r>
              <a:rPr lang="en-US" sz="2000" spc="25" dirty="0">
                <a:latin typeface="Times New Roman"/>
                <a:cs typeface="Times New Roman"/>
              </a:rPr>
              <a:t>of t</a:t>
            </a:r>
            <a:r>
              <a:rPr lang="en-US" sz="2000" spc="5" dirty="0">
                <a:latin typeface="Times New Roman"/>
                <a:cs typeface="Times New Roman"/>
              </a:rPr>
              <a:t>he blood </a:t>
            </a:r>
            <a:r>
              <a:rPr lang="en-US" sz="2000" spc="-5" dirty="0">
                <a:latin typeface="Times New Roman"/>
                <a:cs typeface="Times New Roman"/>
              </a:rPr>
              <a:t>and </a:t>
            </a:r>
            <a:r>
              <a:rPr lang="en-US" sz="2000" spc="-15" dirty="0">
                <a:latin typeface="Times New Roman"/>
                <a:cs typeface="Times New Roman"/>
              </a:rPr>
              <a:t>suggests treatments.</a:t>
            </a:r>
          </a:p>
          <a:p>
            <a:pPr marL="0" indent="0">
              <a:lnSpc>
                <a:spcPct val="100000"/>
              </a:lnSpc>
              <a:spcBef>
                <a:spcPts val="975"/>
              </a:spcBef>
              <a:buNone/>
            </a:pPr>
            <a:r>
              <a:rPr lang="en-US" sz="2000" b="1" spc="20" dirty="0">
                <a:latin typeface="Times New Roman"/>
                <a:cs typeface="Times New Roman"/>
              </a:rPr>
              <a:t>Finance</a:t>
            </a:r>
            <a:endParaRPr lang="en-US" sz="2000" dirty="0">
              <a:latin typeface="Times New Roman"/>
              <a:cs typeface="Times New Roman"/>
            </a:endParaRPr>
          </a:p>
          <a:p>
            <a:pPr marL="0" marR="14604" indent="0">
              <a:lnSpc>
                <a:spcPct val="110000"/>
              </a:lnSpc>
              <a:spcBef>
                <a:spcPts val="75"/>
              </a:spcBef>
              <a:buNone/>
            </a:pPr>
            <a:r>
              <a:rPr lang="en-US" sz="2000" spc="-5" dirty="0">
                <a:latin typeface="Times New Roman"/>
                <a:cs typeface="Times New Roman"/>
              </a:rPr>
              <a:t>Financial</a:t>
            </a:r>
            <a:r>
              <a:rPr lang="en-US" sz="2000" spc="7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institutions</a:t>
            </a:r>
            <a:r>
              <a:rPr lang="en-US" sz="2000" spc="1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have</a:t>
            </a:r>
            <a:r>
              <a:rPr lang="en-US" sz="2000" spc="114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long</a:t>
            </a:r>
            <a:r>
              <a:rPr lang="en-US" sz="2000" spc="-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used</a:t>
            </a:r>
            <a:r>
              <a:rPr lang="en-US" sz="2000" spc="15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artificial</a:t>
            </a:r>
            <a:r>
              <a:rPr lang="en-US" sz="2000" spc="7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neural</a:t>
            </a:r>
            <a:r>
              <a:rPr lang="en-US" sz="2000" spc="7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network</a:t>
            </a:r>
            <a:r>
              <a:rPr lang="en-US" sz="2000" spc="7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systems</a:t>
            </a:r>
            <a:r>
              <a:rPr lang="en-US" sz="2000" spc="75" dirty="0">
                <a:latin typeface="Times New Roman"/>
                <a:cs typeface="Times New Roman"/>
              </a:rPr>
              <a:t> </a:t>
            </a:r>
            <a:r>
              <a:rPr lang="en-US" sz="2000" spc="-65" dirty="0">
                <a:latin typeface="Times New Roman"/>
                <a:cs typeface="Times New Roman"/>
              </a:rPr>
              <a:t>to</a:t>
            </a:r>
            <a:r>
              <a:rPr lang="en-US" sz="2000" u="sng" spc="1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detect</a:t>
            </a:r>
            <a:r>
              <a:rPr lang="en-US" sz="2000" u="sng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charges </a:t>
            </a:r>
            <a:r>
              <a:rPr lang="en-US" sz="2000" spc="-484" dirty="0">
                <a:latin typeface="Times New Roman"/>
                <a:cs typeface="Times New Roman"/>
              </a:rPr>
              <a:t> </a:t>
            </a:r>
            <a:r>
              <a:rPr lang="en-US" sz="2000" u="sng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or</a:t>
            </a:r>
            <a:r>
              <a:rPr lang="en-US" sz="2000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claims</a:t>
            </a:r>
            <a:r>
              <a:rPr lang="en-US" sz="20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outside</a:t>
            </a:r>
            <a:r>
              <a:rPr lang="en-US" sz="2000" u="sng" spc="-1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lang="en-US" sz="2000" u="sng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lang="en-US" sz="2000" u="sng" spc="-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norm</a:t>
            </a:r>
            <a:r>
              <a:rPr lang="en-US" sz="2000" spc="5" dirty="0">
                <a:latin typeface="Times New Roman"/>
                <a:cs typeface="Times New Roman"/>
              </a:rPr>
              <a:t>,</a:t>
            </a:r>
            <a:r>
              <a:rPr lang="en-US" sz="2000" spc="-35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flagging</a:t>
            </a:r>
            <a:r>
              <a:rPr lang="en-US" sz="2000" spc="14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these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for</a:t>
            </a:r>
            <a:r>
              <a:rPr lang="en-US" sz="2000" spc="2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human</a:t>
            </a:r>
            <a:r>
              <a:rPr lang="en-US" sz="2000" spc="-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investigation. </a:t>
            </a:r>
            <a:r>
              <a:rPr lang="en-US" sz="2000" spc="-15" dirty="0">
                <a:latin typeface="Times New Roman"/>
                <a:cs typeface="Times New Roman"/>
              </a:rPr>
              <a:t>Use</a:t>
            </a:r>
            <a:r>
              <a:rPr lang="en-US" sz="2000" spc="10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of </a:t>
            </a:r>
            <a:r>
              <a:rPr lang="en-US" sz="2000" spc="30" dirty="0">
                <a:latin typeface="Times New Roman"/>
                <a:cs typeface="Times New Roman"/>
              </a:rPr>
              <a:t>AI</a:t>
            </a:r>
            <a:r>
              <a:rPr lang="en-US" sz="2000" spc="2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in</a:t>
            </a:r>
            <a:r>
              <a:rPr lang="en-US" sz="2000" spc="13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banking</a:t>
            </a:r>
            <a:r>
              <a:rPr lang="en-US" sz="2000" spc="-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can</a:t>
            </a:r>
            <a:r>
              <a:rPr lang="en-US" sz="2000" spc="13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be</a:t>
            </a:r>
            <a:r>
              <a:rPr lang="en-US" sz="2000" spc="9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traced</a:t>
            </a:r>
            <a:r>
              <a:rPr lang="en-US" sz="2000" spc="14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back</a:t>
            </a:r>
            <a:r>
              <a:rPr lang="en-US" sz="2000" spc="6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to</a:t>
            </a:r>
            <a:r>
              <a:rPr lang="en-US" sz="2000" spc="14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1987</a:t>
            </a:r>
            <a:r>
              <a:rPr lang="en-US" sz="2000" spc="14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when</a:t>
            </a:r>
            <a:r>
              <a:rPr lang="en-US" sz="2000" spc="13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Security</a:t>
            </a:r>
            <a:r>
              <a:rPr lang="en-US" sz="2000" spc="7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Pacific</a:t>
            </a:r>
            <a:r>
              <a:rPr lang="en-US" sz="2000" spc="10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National</a:t>
            </a:r>
            <a:r>
              <a:rPr lang="en-US" sz="2000" spc="15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Bank </a:t>
            </a:r>
            <a:r>
              <a:rPr lang="en-US" sz="2000" spc="-15" dirty="0">
                <a:latin typeface="Times New Roman"/>
                <a:cs typeface="Times New Roman"/>
              </a:rPr>
              <a:t>in</a:t>
            </a:r>
            <a:r>
              <a:rPr lang="en-US" sz="2000" spc="21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USA</a:t>
            </a:r>
            <a:r>
              <a:rPr lang="en-US" sz="2000" spc="6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set-up</a:t>
            </a:r>
            <a:r>
              <a:rPr lang="en-US" sz="2000" spc="21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a</a:t>
            </a:r>
            <a:r>
              <a:rPr lang="en-US" sz="2000" spc="17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Fraud</a:t>
            </a:r>
            <a:r>
              <a:rPr lang="en-US" sz="2000" spc="21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Prevention</a:t>
            </a:r>
            <a:r>
              <a:rPr lang="en-US" sz="2000" spc="220" dirty="0">
                <a:latin typeface="Times New Roman"/>
                <a:cs typeface="Times New Roman"/>
              </a:rPr>
              <a:t> </a:t>
            </a:r>
            <a:r>
              <a:rPr lang="en-US" sz="2000" spc="-50" dirty="0">
                <a:latin typeface="Times New Roman"/>
                <a:cs typeface="Times New Roman"/>
              </a:rPr>
              <a:t>Task</a:t>
            </a:r>
            <a:r>
              <a:rPr lang="en-US" sz="2000" spc="13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force</a:t>
            </a:r>
            <a:r>
              <a:rPr lang="en-US" sz="2000" spc="1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to </a:t>
            </a:r>
            <a:r>
              <a:rPr lang="en-US" sz="2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counter</a:t>
            </a:r>
            <a:r>
              <a:rPr lang="en-US" sz="2000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lang="en-US" sz="2000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unauthorized</a:t>
            </a:r>
            <a:r>
              <a:rPr lang="en-US" sz="2000" u="sng" spc="1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use</a:t>
            </a:r>
            <a:r>
              <a:rPr lang="en-US" sz="2000" u="sng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lang="en-US" sz="2000" u="sng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debit </a:t>
            </a:r>
            <a:r>
              <a:rPr lang="en-US" sz="2000" dirty="0">
                <a:latin typeface="Times New Roman"/>
                <a:cs typeface="Times New Roman"/>
              </a:rPr>
              <a:t>cards.</a:t>
            </a:r>
          </a:p>
          <a:p>
            <a:pPr marL="0" indent="0">
              <a:lnSpc>
                <a:spcPct val="110000"/>
              </a:lnSpc>
              <a:spcBef>
                <a:spcPts val="969"/>
              </a:spcBef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05"/>
              </a:spcBef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05"/>
              </a:spcBef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1195"/>
              </a:spcBef>
              <a:buNone/>
              <a:tabLst>
                <a:tab pos="8293100" algn="l"/>
              </a:tabLst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1095"/>
              </a:spcBef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66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128489"/>
            <a:ext cx="8686324" cy="4978944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994"/>
              </a:spcBef>
              <a:buNone/>
            </a:pPr>
            <a:r>
              <a:rPr lang="en-US" sz="2000" b="1" spc="15" dirty="0">
                <a:latin typeface="Times New Roman"/>
                <a:cs typeface="Times New Roman"/>
              </a:rPr>
              <a:t>H</a:t>
            </a:r>
            <a:r>
              <a:rPr lang="en-US" sz="2000" b="1" spc="40" dirty="0">
                <a:latin typeface="Times New Roman"/>
                <a:cs typeface="Times New Roman"/>
              </a:rPr>
              <a:t>o</a:t>
            </a:r>
            <a:r>
              <a:rPr lang="en-US" sz="2000" b="1" spc="35" dirty="0">
                <a:latin typeface="Times New Roman"/>
                <a:cs typeface="Times New Roman"/>
              </a:rPr>
              <a:t>s</a:t>
            </a:r>
            <a:r>
              <a:rPr lang="en-US" sz="2000" b="1" spc="10" dirty="0">
                <a:latin typeface="Times New Roman"/>
                <a:cs typeface="Times New Roman"/>
              </a:rPr>
              <a:t>p</a:t>
            </a:r>
            <a:r>
              <a:rPr lang="en-US" sz="2000" b="1" spc="35" dirty="0">
                <a:latin typeface="Times New Roman"/>
                <a:cs typeface="Times New Roman"/>
              </a:rPr>
              <a:t>i</a:t>
            </a:r>
            <a:r>
              <a:rPr lang="en-US" sz="2000" b="1" spc="5" dirty="0">
                <a:latin typeface="Times New Roman"/>
                <a:cs typeface="Times New Roman"/>
              </a:rPr>
              <a:t>t</a:t>
            </a:r>
            <a:r>
              <a:rPr lang="en-US" sz="2000" b="1" spc="40" dirty="0">
                <a:latin typeface="Times New Roman"/>
                <a:cs typeface="Times New Roman"/>
              </a:rPr>
              <a:t>a</a:t>
            </a:r>
            <a:r>
              <a:rPr lang="en-US" sz="2000" b="1" spc="-35" dirty="0">
                <a:latin typeface="Times New Roman"/>
                <a:cs typeface="Times New Roman"/>
              </a:rPr>
              <a:t>l</a:t>
            </a:r>
            <a:r>
              <a:rPr lang="en-US" sz="2000" b="1" spc="5" dirty="0">
                <a:latin typeface="Times New Roman"/>
                <a:cs typeface="Times New Roman"/>
              </a:rPr>
              <a:t>s</a:t>
            </a:r>
            <a:r>
              <a:rPr lang="en-US" sz="2000" b="1" spc="-225" dirty="0">
                <a:latin typeface="Times New Roman"/>
                <a:cs typeface="Times New Roman"/>
              </a:rPr>
              <a:t> </a:t>
            </a:r>
            <a:r>
              <a:rPr lang="en-US" sz="2000" b="1" spc="40" dirty="0">
                <a:latin typeface="Times New Roman"/>
                <a:cs typeface="Times New Roman"/>
              </a:rPr>
              <a:t>a</a:t>
            </a:r>
            <a:r>
              <a:rPr lang="en-US" sz="2000" b="1" spc="10" dirty="0">
                <a:latin typeface="Times New Roman"/>
                <a:cs typeface="Times New Roman"/>
              </a:rPr>
              <a:t>nd</a:t>
            </a:r>
            <a:r>
              <a:rPr lang="en-US" sz="2000" b="1" spc="-55" dirty="0">
                <a:latin typeface="Times New Roman"/>
                <a:cs typeface="Times New Roman"/>
              </a:rPr>
              <a:t> </a:t>
            </a:r>
            <a:r>
              <a:rPr lang="en-US" sz="2000" b="1" spc="-20" dirty="0">
                <a:latin typeface="Times New Roman"/>
                <a:cs typeface="Times New Roman"/>
              </a:rPr>
              <a:t>m</a:t>
            </a:r>
            <a:r>
              <a:rPr lang="en-US" sz="2000" b="1" spc="10" dirty="0">
                <a:latin typeface="Times New Roman"/>
                <a:cs typeface="Times New Roman"/>
              </a:rPr>
              <a:t>ed</a:t>
            </a:r>
            <a:r>
              <a:rPr lang="en-US" sz="2000" b="1" spc="35" dirty="0">
                <a:latin typeface="Times New Roman"/>
                <a:cs typeface="Times New Roman"/>
              </a:rPr>
              <a:t>i</a:t>
            </a:r>
            <a:r>
              <a:rPr lang="en-US" sz="2000" b="1" spc="10" dirty="0">
                <a:latin typeface="Times New Roman"/>
                <a:cs typeface="Times New Roman"/>
              </a:rPr>
              <a:t>c</a:t>
            </a:r>
            <a:r>
              <a:rPr lang="en-US" sz="2000" b="1" spc="35" dirty="0">
                <a:latin typeface="Times New Roman"/>
                <a:cs typeface="Times New Roman"/>
              </a:rPr>
              <a:t>i</a:t>
            </a:r>
            <a:r>
              <a:rPr lang="en-US" sz="2000" b="1" spc="10" dirty="0">
                <a:latin typeface="Times New Roman"/>
                <a:cs typeface="Times New Roman"/>
              </a:rPr>
              <a:t>ne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1070"/>
              </a:spcBef>
              <a:buNone/>
              <a:tabLst>
                <a:tab pos="735965" algn="l"/>
                <a:tab pos="1373505" algn="l"/>
                <a:tab pos="1715770" algn="l"/>
                <a:tab pos="2781935" algn="l"/>
                <a:tab pos="3305175" algn="l"/>
                <a:tab pos="3790950" algn="l"/>
                <a:tab pos="5009515" algn="l"/>
                <a:tab pos="5390515" algn="l"/>
                <a:tab pos="6589395" algn="l"/>
                <a:tab pos="6979284" algn="l"/>
                <a:tab pos="7978775" algn="l"/>
              </a:tabLst>
            </a:pPr>
            <a:r>
              <a:rPr lang="en-US" sz="2000" spc="-25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r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-35" dirty="0">
                <a:latin typeface="Times New Roman"/>
                <a:cs typeface="Times New Roman"/>
              </a:rPr>
              <a:t>i</a:t>
            </a:r>
            <a:r>
              <a:rPr lang="en-US" sz="2000" spc="-70" dirty="0">
                <a:latin typeface="Times New Roman"/>
                <a:cs typeface="Times New Roman"/>
              </a:rPr>
              <a:t>f</a:t>
            </a:r>
            <a:r>
              <a:rPr lang="en-US" sz="2000" spc="-35" dirty="0">
                <a:latin typeface="Times New Roman"/>
                <a:cs typeface="Times New Roman"/>
              </a:rPr>
              <a:t>i</a:t>
            </a:r>
            <a:r>
              <a:rPr lang="en-US" sz="2000" spc="10" dirty="0">
                <a:latin typeface="Times New Roman"/>
                <a:cs typeface="Times New Roman"/>
              </a:rPr>
              <a:t>c</a:t>
            </a:r>
            <a:r>
              <a:rPr lang="en-US" sz="2000" spc="-35" dirty="0">
                <a:latin typeface="Times New Roman"/>
                <a:cs typeface="Times New Roman"/>
              </a:rPr>
              <a:t>i</a:t>
            </a:r>
            <a:r>
              <a:rPr lang="en-US" sz="2000" spc="5" dirty="0">
                <a:latin typeface="Times New Roman"/>
                <a:cs typeface="Times New Roman"/>
              </a:rPr>
              <a:t>al </a:t>
            </a:r>
            <a:r>
              <a:rPr lang="en-US" sz="2000" spc="40" dirty="0">
                <a:latin typeface="Times New Roman"/>
                <a:cs typeface="Times New Roman"/>
              </a:rPr>
              <a:t>n</a:t>
            </a:r>
            <a:r>
              <a:rPr lang="en-US" sz="2000" spc="-65" dirty="0">
                <a:latin typeface="Times New Roman"/>
                <a:cs typeface="Times New Roman"/>
              </a:rPr>
              <a:t>e</a:t>
            </a:r>
            <a:r>
              <a:rPr lang="en-US" sz="2000" spc="40" dirty="0">
                <a:latin typeface="Times New Roman"/>
                <a:cs typeface="Times New Roman"/>
              </a:rPr>
              <a:t>u</a:t>
            </a:r>
            <a:r>
              <a:rPr lang="en-US" sz="2000" spc="5" dirty="0">
                <a:latin typeface="Times New Roman"/>
                <a:cs typeface="Times New Roman"/>
              </a:rPr>
              <a:t>r</a:t>
            </a:r>
            <a:r>
              <a:rPr lang="en-US" sz="2000" spc="-65" dirty="0">
                <a:latin typeface="Times New Roman"/>
                <a:cs typeface="Times New Roman"/>
              </a:rPr>
              <a:t>a</a:t>
            </a:r>
            <a:r>
              <a:rPr lang="en-US" sz="2000" spc="5" dirty="0">
                <a:latin typeface="Times New Roman"/>
                <a:cs typeface="Times New Roman"/>
              </a:rPr>
              <a:t>l </a:t>
            </a:r>
            <a:r>
              <a:rPr lang="en-US" sz="2000" spc="40" dirty="0">
                <a:latin typeface="Times New Roman"/>
                <a:cs typeface="Times New Roman"/>
              </a:rPr>
              <a:t>n</a:t>
            </a:r>
            <a:r>
              <a:rPr lang="en-US" sz="2000" spc="-65" dirty="0">
                <a:latin typeface="Times New Roman"/>
                <a:cs typeface="Times New Roman"/>
              </a:rPr>
              <a:t>e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-25" dirty="0">
                <a:latin typeface="Times New Roman"/>
                <a:cs typeface="Times New Roman"/>
              </a:rPr>
              <a:t>w</a:t>
            </a:r>
            <a:r>
              <a:rPr lang="en-US" sz="2000" spc="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</a:t>
            </a:r>
            <a:r>
              <a:rPr lang="en-US" sz="2000" spc="-30" dirty="0">
                <a:latin typeface="Times New Roman"/>
                <a:cs typeface="Times New Roman"/>
              </a:rPr>
              <a:t>k</a:t>
            </a:r>
            <a:r>
              <a:rPr lang="en-US" sz="2000" spc="5" dirty="0">
                <a:latin typeface="Times New Roman"/>
                <a:cs typeface="Times New Roman"/>
              </a:rPr>
              <a:t>s </a:t>
            </a:r>
            <a:r>
              <a:rPr lang="en-US" sz="2000" spc="10" dirty="0">
                <a:latin typeface="Times New Roman"/>
                <a:cs typeface="Times New Roman"/>
              </a:rPr>
              <a:t>are </a:t>
            </a:r>
            <a:r>
              <a:rPr lang="en-US" sz="2000" spc="40" dirty="0">
                <a:latin typeface="Times New Roman"/>
                <a:cs typeface="Times New Roman"/>
              </a:rPr>
              <a:t>u</a:t>
            </a:r>
            <a:r>
              <a:rPr lang="en-US" sz="2000" spc="-35" dirty="0">
                <a:latin typeface="Times New Roman"/>
                <a:cs typeface="Times New Roman"/>
              </a:rPr>
              <a:t>s</a:t>
            </a:r>
            <a:r>
              <a:rPr lang="en-US" sz="2000" spc="-65" dirty="0">
                <a:latin typeface="Times New Roman"/>
                <a:cs typeface="Times New Roman"/>
              </a:rPr>
              <a:t>e</a:t>
            </a:r>
            <a:r>
              <a:rPr lang="en-US" sz="2000" spc="10" dirty="0">
                <a:latin typeface="Times New Roman"/>
                <a:cs typeface="Times New Roman"/>
              </a:rPr>
              <a:t>d as </a:t>
            </a:r>
            <a:r>
              <a:rPr lang="en-US" sz="2000" spc="-15" dirty="0">
                <a:latin typeface="Times New Roman"/>
                <a:cs typeface="Times New Roman"/>
              </a:rPr>
              <a:t>clinical </a:t>
            </a:r>
            <a:r>
              <a:rPr lang="en-US" sz="2000" dirty="0">
                <a:latin typeface="Times New Roman"/>
                <a:cs typeface="Times New Roman"/>
              </a:rPr>
              <a:t>decision </a:t>
            </a:r>
            <a:r>
              <a:rPr lang="en-US" sz="2000" spc="-10" dirty="0">
                <a:latin typeface="Times New Roman"/>
                <a:cs typeface="Times New Roman"/>
              </a:rPr>
              <a:t>support </a:t>
            </a:r>
            <a:r>
              <a:rPr lang="en-US" sz="2000" spc="-15" dirty="0">
                <a:latin typeface="Times New Roman"/>
                <a:cs typeface="Times New Roman"/>
              </a:rPr>
              <a:t>systems </a:t>
            </a:r>
            <a:r>
              <a:rPr lang="en-US" sz="2000" spc="-10" dirty="0">
                <a:latin typeface="Times New Roman"/>
                <a:cs typeface="Times New Roman"/>
              </a:rPr>
              <a:t>for </a:t>
            </a:r>
            <a:r>
              <a:rPr lang="en-US" sz="2000" spc="-15" dirty="0">
                <a:latin typeface="Times New Roman"/>
                <a:cs typeface="Times New Roman"/>
              </a:rPr>
              <a:t>medical </a:t>
            </a:r>
            <a:r>
              <a:rPr lang="en-US" sz="2000" spc="-10" dirty="0">
                <a:latin typeface="Times New Roman"/>
                <a:cs typeface="Times New Roman"/>
              </a:rPr>
              <a:t>diagnosis,</a:t>
            </a:r>
            <a:r>
              <a:rPr lang="en-US" sz="2000" spc="6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such</a:t>
            </a:r>
            <a:r>
              <a:rPr lang="en-US" sz="2000" spc="-7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as</a:t>
            </a:r>
            <a:r>
              <a:rPr lang="en-US" sz="2000" spc="-1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in</a:t>
            </a:r>
            <a:r>
              <a:rPr lang="en-US" sz="2000" spc="-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Concept</a:t>
            </a:r>
            <a:r>
              <a:rPr lang="en-US" sz="2000" spc="-15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Processing</a:t>
            </a:r>
            <a:r>
              <a:rPr lang="en-US" sz="2000" spc="-7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technology</a:t>
            </a:r>
            <a:r>
              <a:rPr lang="en-US" sz="20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. </a:t>
            </a:r>
            <a:r>
              <a:rPr lang="en-US" sz="2000" spc="15" dirty="0">
                <a:latin typeface="Times New Roman"/>
                <a:cs typeface="Times New Roman"/>
              </a:rPr>
              <a:t>Other </a:t>
            </a:r>
            <a:r>
              <a:rPr lang="en-US" sz="2000" spc="-20" dirty="0">
                <a:latin typeface="Times New Roman"/>
                <a:cs typeface="Times New Roman"/>
              </a:rPr>
              <a:t>tasks </a:t>
            </a:r>
            <a:r>
              <a:rPr lang="en-US" sz="2000" spc="-10" dirty="0">
                <a:latin typeface="Times New Roman"/>
                <a:cs typeface="Times New Roman"/>
              </a:rPr>
              <a:t>in </a:t>
            </a:r>
            <a:r>
              <a:rPr lang="en-US" sz="2000" spc="-5" dirty="0">
                <a:latin typeface="Times New Roman"/>
                <a:cs typeface="Times New Roman"/>
              </a:rPr>
              <a:t>medicine	</a:t>
            </a:r>
            <a:r>
              <a:rPr lang="en-US" sz="2000" spc="-15" dirty="0">
                <a:latin typeface="Times New Roman"/>
                <a:cs typeface="Times New Roman"/>
              </a:rPr>
              <a:t>that can </a:t>
            </a:r>
            <a:r>
              <a:rPr lang="en-US" sz="2000" spc="-5" dirty="0">
                <a:latin typeface="Times New Roman"/>
                <a:cs typeface="Times New Roman"/>
              </a:rPr>
              <a:t>potentially </a:t>
            </a:r>
            <a:r>
              <a:rPr lang="en-US" sz="2000" spc="25" dirty="0">
                <a:latin typeface="Times New Roman"/>
                <a:cs typeface="Times New Roman"/>
              </a:rPr>
              <a:t>be </a:t>
            </a:r>
            <a:r>
              <a:rPr lang="en-US" sz="2000" dirty="0">
                <a:latin typeface="Times New Roman"/>
                <a:cs typeface="Times New Roman"/>
              </a:rPr>
              <a:t>performed </a:t>
            </a:r>
            <a:r>
              <a:rPr lang="en-US" sz="2000" spc="30" dirty="0">
                <a:latin typeface="Times New Roman"/>
                <a:cs typeface="Times New Roman"/>
              </a:rPr>
              <a:t>by	</a:t>
            </a:r>
            <a:r>
              <a:rPr lang="en-US" sz="2000" spc="-10" dirty="0">
                <a:latin typeface="Times New Roman"/>
                <a:cs typeface="Times New Roman"/>
              </a:rPr>
              <a:t>artificial </a:t>
            </a:r>
            <a:r>
              <a:rPr lang="en-US" sz="2000" spc="-15" dirty="0">
                <a:latin typeface="Times New Roman"/>
                <a:cs typeface="Times New Roman"/>
              </a:rPr>
              <a:t>intelligence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include:</a:t>
            </a:r>
            <a:endParaRPr lang="en-US" sz="2000" dirty="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1070"/>
              </a:spcBef>
              <a:tabLst>
                <a:tab pos="1659255" algn="l"/>
                <a:tab pos="2696210" algn="l"/>
                <a:tab pos="3315335" algn="l"/>
                <a:tab pos="3686175" algn="l"/>
                <a:tab pos="4666615" algn="l"/>
              </a:tabLst>
            </a:pPr>
            <a:r>
              <a:rPr lang="en-US" sz="900" spc="630" dirty="0">
                <a:solidFill>
                  <a:srgbClr val="7F0000"/>
                </a:solidFill>
                <a:latin typeface="MS UI Gothic"/>
                <a:cs typeface="MS UI Gothic"/>
              </a:rPr>
              <a:t> </a:t>
            </a:r>
            <a:r>
              <a:rPr lang="en-US" sz="2000" spc="-10" dirty="0">
                <a:solidFill>
                  <a:srgbClr val="7F0000"/>
                </a:solidFill>
                <a:latin typeface="Times New Roman"/>
                <a:cs typeface="Times New Roman"/>
              </a:rPr>
              <a:t>Computer-aided</a:t>
            </a:r>
            <a:r>
              <a:rPr lang="en-US" sz="2000" spc="370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-10" dirty="0">
                <a:solidFill>
                  <a:srgbClr val="7F0000"/>
                </a:solidFill>
                <a:latin typeface="Times New Roman"/>
                <a:cs typeface="Times New Roman"/>
              </a:rPr>
              <a:t>interpretation</a:t>
            </a:r>
            <a:r>
              <a:rPr lang="en-US" sz="2000" spc="38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25" dirty="0">
                <a:solidFill>
                  <a:srgbClr val="7F0000"/>
                </a:solidFill>
                <a:latin typeface="Times New Roman"/>
                <a:cs typeface="Times New Roman"/>
              </a:rPr>
              <a:t>of</a:t>
            </a:r>
            <a:r>
              <a:rPr lang="en-US" sz="2000" spc="250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-15" dirty="0">
                <a:solidFill>
                  <a:srgbClr val="7F0000"/>
                </a:solidFill>
                <a:latin typeface="Times New Roman"/>
                <a:cs typeface="Times New Roman"/>
              </a:rPr>
              <a:t>medical</a:t>
            </a:r>
            <a:r>
              <a:rPr lang="en-US" sz="2000" spc="370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-20" dirty="0">
                <a:solidFill>
                  <a:srgbClr val="7F0000"/>
                </a:solidFill>
                <a:latin typeface="Times New Roman"/>
                <a:cs typeface="Times New Roman"/>
              </a:rPr>
              <a:t>images.</a:t>
            </a:r>
            <a:r>
              <a:rPr lang="en-US" sz="2000" spc="34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Such</a:t>
            </a:r>
            <a:r>
              <a:rPr lang="en-US" sz="2000" spc="37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systems</a:t>
            </a:r>
            <a:r>
              <a:rPr lang="en-US" sz="2000" spc="29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help</a:t>
            </a:r>
            <a:r>
              <a:rPr lang="en-US" sz="2000" spc="37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scan</a:t>
            </a:r>
            <a:r>
              <a:rPr lang="en-US" sz="2000" spc="29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digital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images,</a:t>
            </a:r>
            <a:r>
              <a:rPr lang="en-US" sz="2000" spc="30" dirty="0">
                <a:latin typeface="Times New Roman"/>
                <a:cs typeface="Times New Roman"/>
              </a:rPr>
              <a:t> </a:t>
            </a:r>
            <a:r>
              <a:rPr lang="en-US" sz="2000" i="1" spc="20" dirty="0">
                <a:latin typeface="Times New Roman"/>
                <a:cs typeface="Times New Roman"/>
              </a:rPr>
              <a:t>e.g.</a:t>
            </a:r>
            <a:r>
              <a:rPr lang="en-US" sz="2000" i="1" spc="2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from</a:t>
            </a:r>
            <a:r>
              <a:rPr lang="en-US" sz="2000" spc="1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computed</a:t>
            </a:r>
            <a:r>
              <a:rPr lang="en-US" sz="2000" spc="29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tomography,</a:t>
            </a:r>
            <a:r>
              <a:rPr lang="en-US" sz="2000" spc="29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for</a:t>
            </a:r>
            <a:r>
              <a:rPr lang="en-US" sz="2000" spc="18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typical</a:t>
            </a:r>
            <a:r>
              <a:rPr lang="en-US" sz="2000" spc="30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appearances</a:t>
            </a:r>
            <a:r>
              <a:rPr lang="en-US" sz="2000" spc="22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and</a:t>
            </a:r>
            <a:r>
              <a:rPr lang="en-US" sz="2000" spc="29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to</a:t>
            </a:r>
            <a:r>
              <a:rPr lang="en-US" sz="2000" spc="22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highlight </a:t>
            </a:r>
            <a:r>
              <a:rPr lang="en-US" sz="2000" spc="10" dirty="0">
                <a:latin typeface="Times New Roman"/>
                <a:cs typeface="Times New Roman"/>
              </a:rPr>
              <a:t>c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spc="40" dirty="0">
                <a:latin typeface="Times New Roman"/>
                <a:cs typeface="Times New Roman"/>
              </a:rPr>
              <a:t>n</a:t>
            </a:r>
            <a:r>
              <a:rPr lang="en-US" sz="2000" spc="-35" dirty="0">
                <a:latin typeface="Times New Roman"/>
                <a:cs typeface="Times New Roman"/>
              </a:rPr>
              <a:t>s</a:t>
            </a:r>
            <a:r>
              <a:rPr lang="en-US" sz="2000" spc="40" dirty="0">
                <a:latin typeface="Times New Roman"/>
                <a:cs typeface="Times New Roman"/>
              </a:rPr>
              <a:t>p</a:t>
            </a:r>
            <a:r>
              <a:rPr lang="en-US" sz="2000" spc="-35" dirty="0">
                <a:latin typeface="Times New Roman"/>
                <a:cs typeface="Times New Roman"/>
              </a:rPr>
              <a:t>i</a:t>
            </a:r>
            <a:r>
              <a:rPr lang="en-US" sz="2000" spc="10" dirty="0">
                <a:latin typeface="Times New Roman"/>
                <a:cs typeface="Times New Roman"/>
              </a:rPr>
              <a:t>c</a:t>
            </a:r>
            <a:r>
              <a:rPr lang="en-US" sz="2000" spc="-35" dirty="0">
                <a:latin typeface="Times New Roman"/>
                <a:cs typeface="Times New Roman"/>
              </a:rPr>
              <a:t>uo</a:t>
            </a:r>
            <a:r>
              <a:rPr lang="en-US" sz="2000" spc="40" dirty="0">
                <a:latin typeface="Times New Roman"/>
                <a:cs typeface="Times New Roman"/>
              </a:rPr>
              <a:t>u</a:t>
            </a:r>
            <a:r>
              <a:rPr lang="en-US" sz="2000" spc="10" dirty="0">
                <a:latin typeface="Times New Roman"/>
                <a:cs typeface="Times New Roman"/>
              </a:rPr>
              <a:t>s </a:t>
            </a:r>
            <a:r>
              <a:rPr lang="en-US" sz="2000" spc="-35" dirty="0">
                <a:latin typeface="Times New Roman"/>
                <a:cs typeface="Times New Roman"/>
              </a:rPr>
              <a:t>s</a:t>
            </a:r>
            <a:r>
              <a:rPr lang="en-US" sz="2000" spc="10" dirty="0">
                <a:latin typeface="Times New Roman"/>
                <a:cs typeface="Times New Roman"/>
              </a:rPr>
              <a:t>ec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-110" dirty="0">
                <a:latin typeface="Times New Roman"/>
                <a:cs typeface="Times New Roman"/>
              </a:rPr>
              <a:t>i</a:t>
            </a:r>
            <a:r>
              <a:rPr lang="en-US" sz="2000" spc="40" dirty="0">
                <a:latin typeface="Times New Roman"/>
                <a:cs typeface="Times New Roman"/>
              </a:rPr>
              <a:t>on</a:t>
            </a:r>
            <a:r>
              <a:rPr lang="en-US" sz="2000" spc="-35" dirty="0">
                <a:latin typeface="Times New Roman"/>
                <a:cs typeface="Times New Roman"/>
              </a:rPr>
              <a:t>s</a:t>
            </a:r>
            <a:r>
              <a:rPr lang="en-US" sz="2000" spc="5" dirty="0">
                <a:latin typeface="Times New Roman"/>
                <a:cs typeface="Times New Roman"/>
              </a:rPr>
              <a:t>,</a:t>
            </a:r>
            <a:r>
              <a:rPr lang="en-US" sz="2000" dirty="0">
                <a:latin typeface="Times New Roman"/>
                <a:cs typeface="Times New Roman"/>
              </a:rPr>
              <a:t>	</a:t>
            </a:r>
            <a:r>
              <a:rPr lang="en-US" sz="2000" spc="-35" dirty="0">
                <a:latin typeface="Times New Roman"/>
                <a:cs typeface="Times New Roman"/>
              </a:rPr>
              <a:t>s</a:t>
            </a:r>
            <a:r>
              <a:rPr lang="en-US" sz="2000" spc="40" dirty="0">
                <a:latin typeface="Times New Roman"/>
                <a:cs typeface="Times New Roman"/>
              </a:rPr>
              <a:t>u</a:t>
            </a:r>
            <a:r>
              <a:rPr lang="en-US" sz="2000" spc="-70" dirty="0">
                <a:latin typeface="Times New Roman"/>
                <a:cs typeface="Times New Roman"/>
              </a:rPr>
              <a:t>c</a:t>
            </a:r>
            <a:r>
              <a:rPr lang="en-US" sz="2000" spc="10" dirty="0">
                <a:latin typeface="Times New Roman"/>
                <a:cs typeface="Times New Roman"/>
              </a:rPr>
              <a:t>h as </a:t>
            </a:r>
            <a:r>
              <a:rPr lang="en-US" sz="2000" spc="-35" dirty="0">
                <a:latin typeface="Times New Roman"/>
                <a:cs typeface="Times New Roman"/>
              </a:rPr>
              <a:t>p</a:t>
            </a:r>
            <a:r>
              <a:rPr lang="en-US" sz="2000" spc="40" dirty="0">
                <a:latin typeface="Times New Roman"/>
                <a:cs typeface="Times New Roman"/>
              </a:rPr>
              <a:t>o</a:t>
            </a:r>
            <a:r>
              <a:rPr lang="en-US" sz="2000" spc="-35" dirty="0">
                <a:latin typeface="Times New Roman"/>
                <a:cs typeface="Times New Roman"/>
              </a:rPr>
              <a:t>ssi</a:t>
            </a:r>
            <a:r>
              <a:rPr lang="en-US" sz="2000" spc="40" dirty="0">
                <a:latin typeface="Times New Roman"/>
                <a:cs typeface="Times New Roman"/>
              </a:rPr>
              <a:t>b</a:t>
            </a:r>
            <a:r>
              <a:rPr lang="en-US" sz="2000" spc="-35" dirty="0">
                <a:latin typeface="Times New Roman"/>
                <a:cs typeface="Times New Roman"/>
              </a:rPr>
              <a:t>l</a:t>
            </a:r>
            <a:r>
              <a:rPr lang="en-US" sz="2000" spc="10" dirty="0">
                <a:latin typeface="Times New Roman"/>
                <a:cs typeface="Times New Roman"/>
              </a:rPr>
              <a:t>e </a:t>
            </a:r>
            <a:r>
              <a:rPr lang="en-US" sz="2000" spc="40" dirty="0">
                <a:latin typeface="Times New Roman"/>
                <a:cs typeface="Times New Roman"/>
              </a:rPr>
              <a:t>d</a:t>
            </a:r>
            <a:r>
              <a:rPr lang="en-US" sz="2000" spc="-35" dirty="0">
                <a:latin typeface="Times New Roman"/>
                <a:cs typeface="Times New Roman"/>
              </a:rPr>
              <a:t>is</a:t>
            </a:r>
            <a:r>
              <a:rPr lang="en-US" sz="2000" spc="10" dirty="0">
                <a:latin typeface="Times New Roman"/>
                <a:cs typeface="Times New Roman"/>
              </a:rPr>
              <a:t>ea</a:t>
            </a:r>
            <a:r>
              <a:rPr lang="en-US" sz="2000" spc="-35" dirty="0">
                <a:latin typeface="Times New Roman"/>
                <a:cs typeface="Times New Roman"/>
              </a:rPr>
              <a:t>s</a:t>
            </a:r>
            <a:r>
              <a:rPr lang="en-US" sz="2000" spc="10" dirty="0">
                <a:latin typeface="Times New Roman"/>
                <a:cs typeface="Times New Roman"/>
              </a:rPr>
              <a:t>e</a:t>
            </a:r>
            <a:r>
              <a:rPr lang="en-US" sz="2000" spc="-25" dirty="0">
                <a:latin typeface="Times New Roman"/>
                <a:cs typeface="Times New Roman"/>
              </a:rPr>
              <a:t>s</a:t>
            </a:r>
            <a:r>
              <a:rPr lang="en-US" sz="2000" spc="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1070"/>
              </a:spcBef>
              <a:tabLst>
                <a:tab pos="1659255" algn="l"/>
                <a:tab pos="2696210" algn="l"/>
                <a:tab pos="3315335" algn="l"/>
                <a:tab pos="3686175" algn="l"/>
                <a:tab pos="4666615" algn="l"/>
              </a:tabLst>
            </a:pPr>
            <a:r>
              <a:rPr lang="en-US" sz="2000" spc="40" dirty="0">
                <a:latin typeface="Times New Roman"/>
                <a:cs typeface="Times New Roman"/>
              </a:rPr>
              <a:t>d</a:t>
            </a:r>
            <a:r>
              <a:rPr lang="en-US" sz="2000" spc="10" dirty="0">
                <a:latin typeface="Times New Roman"/>
                <a:cs typeface="Times New Roman"/>
              </a:rPr>
              <a:t>e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10" dirty="0">
                <a:latin typeface="Times New Roman"/>
                <a:cs typeface="Times New Roman"/>
              </a:rPr>
              <a:t>ec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-35" dirty="0">
                <a:latin typeface="Times New Roman"/>
                <a:cs typeface="Times New Roman"/>
              </a:rPr>
              <a:t>i</a:t>
            </a:r>
            <a:r>
              <a:rPr lang="en-US" sz="2000" spc="40" dirty="0">
                <a:latin typeface="Times New Roman"/>
                <a:cs typeface="Times New Roman"/>
              </a:rPr>
              <a:t>o</a:t>
            </a:r>
            <a:r>
              <a:rPr lang="en-US" sz="2000" spc="10" dirty="0">
                <a:latin typeface="Times New Roman"/>
                <a:cs typeface="Times New Roman"/>
              </a:rPr>
              <a:t>n</a:t>
            </a:r>
            <a:r>
              <a:rPr lang="en-US" sz="2000" spc="-225" dirty="0">
                <a:latin typeface="Times New Roman"/>
                <a:cs typeface="Times New Roman"/>
              </a:rPr>
              <a:t> </a:t>
            </a:r>
            <a:r>
              <a:rPr lang="en-US" sz="2000" spc="45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a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40" dirty="0">
                <a:latin typeface="Times New Roman"/>
                <a:cs typeface="Times New Roman"/>
              </a:rPr>
              <a:t>u</a:t>
            </a:r>
            <a:r>
              <a:rPr lang="en-US" sz="2000" spc="-60" dirty="0">
                <a:latin typeface="Times New Roman"/>
                <a:cs typeface="Times New Roman"/>
              </a:rPr>
              <a:t>m</a:t>
            </a:r>
            <a:r>
              <a:rPr lang="en-US" sz="2000" spc="40" dirty="0">
                <a:latin typeface="Times New Roman"/>
                <a:cs typeface="Times New Roman"/>
              </a:rPr>
              <a:t>o</a:t>
            </a:r>
            <a:r>
              <a:rPr lang="en-US" sz="2000" spc="-65" dirty="0">
                <a:latin typeface="Times New Roman"/>
                <a:cs typeface="Times New Roman"/>
              </a:rPr>
              <a:t>r</a:t>
            </a:r>
            <a:r>
              <a:rPr lang="en-US" sz="2000" spc="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1070"/>
              </a:spcBef>
              <a:tabLst>
                <a:tab pos="1659255" algn="l"/>
                <a:tab pos="2696210" algn="l"/>
                <a:tab pos="3315335" algn="l"/>
                <a:tab pos="3686175" algn="l"/>
                <a:tab pos="4666615" algn="l"/>
              </a:tabLst>
            </a:pPr>
            <a:r>
              <a:rPr lang="en-US" sz="2000" spc="-25" dirty="0">
                <a:solidFill>
                  <a:srgbClr val="7F0000"/>
                </a:solidFill>
                <a:latin typeface="Times New Roman"/>
                <a:cs typeface="Times New Roman"/>
              </a:rPr>
              <a:t>H</a:t>
            </a:r>
            <a:r>
              <a:rPr lang="en-US" sz="2000" spc="5" dirty="0">
                <a:solidFill>
                  <a:srgbClr val="7F0000"/>
                </a:solidFill>
                <a:latin typeface="Times New Roman"/>
                <a:cs typeface="Times New Roman"/>
              </a:rPr>
              <a:t>eart</a:t>
            </a:r>
            <a:r>
              <a:rPr lang="en-US" sz="2000" spc="-1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-35" dirty="0">
                <a:solidFill>
                  <a:srgbClr val="7F0000"/>
                </a:solidFill>
                <a:latin typeface="Times New Roman"/>
                <a:cs typeface="Times New Roman"/>
              </a:rPr>
              <a:t>s</a:t>
            </a:r>
            <a:r>
              <a:rPr lang="en-US" sz="2000" spc="40" dirty="0">
                <a:solidFill>
                  <a:srgbClr val="7F0000"/>
                </a:solidFill>
                <a:latin typeface="Times New Roman"/>
                <a:cs typeface="Times New Roman"/>
              </a:rPr>
              <a:t>oun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d</a:t>
            </a:r>
            <a:r>
              <a:rPr lang="en-US" sz="2000" spc="-15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a</a:t>
            </a:r>
            <a:r>
              <a:rPr lang="en-US" sz="2000" spc="40" dirty="0">
                <a:solidFill>
                  <a:srgbClr val="7F0000"/>
                </a:solidFill>
                <a:latin typeface="Times New Roman"/>
                <a:cs typeface="Times New Roman"/>
              </a:rPr>
              <a:t>n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a</a:t>
            </a:r>
            <a:r>
              <a:rPr lang="en-US" sz="2000" spc="35" dirty="0">
                <a:solidFill>
                  <a:srgbClr val="7F0000"/>
                </a:solidFill>
                <a:latin typeface="Times New Roman"/>
                <a:cs typeface="Times New Roman"/>
              </a:rPr>
              <a:t>l</a:t>
            </a:r>
            <a:r>
              <a:rPr lang="en-US" sz="2000" spc="-30" dirty="0">
                <a:solidFill>
                  <a:srgbClr val="7F0000"/>
                </a:solidFill>
                <a:latin typeface="Times New Roman"/>
                <a:cs typeface="Times New Roman"/>
              </a:rPr>
              <a:t>y</a:t>
            </a:r>
            <a:r>
              <a:rPr lang="en-US" sz="2000" spc="-35" dirty="0">
                <a:solidFill>
                  <a:srgbClr val="7F0000"/>
                </a:solidFill>
                <a:latin typeface="Times New Roman"/>
                <a:cs typeface="Times New Roman"/>
              </a:rPr>
              <a:t>si</a:t>
            </a:r>
            <a:r>
              <a:rPr lang="en-US" sz="2000" spc="5" dirty="0">
                <a:solidFill>
                  <a:srgbClr val="7F0000"/>
                </a:solidFill>
                <a:latin typeface="Times New Roman"/>
                <a:cs typeface="Times New Roman"/>
              </a:rPr>
              <a:t>s</a:t>
            </a:r>
            <a:endParaRPr lang="en-US" sz="900" spc="75" dirty="0">
              <a:solidFill>
                <a:srgbClr val="7F0000"/>
              </a:solidFill>
              <a:latin typeface="MS UI Gothic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1070"/>
              </a:spcBef>
              <a:tabLst>
                <a:tab pos="1659255" algn="l"/>
                <a:tab pos="2696210" algn="l"/>
                <a:tab pos="3315335" algn="l"/>
                <a:tab pos="3686175" algn="l"/>
                <a:tab pos="4666615" algn="l"/>
              </a:tabLst>
            </a:pPr>
            <a:r>
              <a:rPr lang="en-US" sz="2000" spc="15" dirty="0">
                <a:solidFill>
                  <a:srgbClr val="7F0000"/>
                </a:solidFill>
                <a:latin typeface="Times New Roman"/>
                <a:cs typeface="Times New Roman"/>
              </a:rPr>
              <a:t>C</a:t>
            </a:r>
            <a:r>
              <a:rPr lang="en-US" sz="2000" spc="40" dirty="0">
                <a:solidFill>
                  <a:srgbClr val="7F0000"/>
                </a:solidFill>
                <a:latin typeface="Times New Roman"/>
                <a:cs typeface="Times New Roman"/>
              </a:rPr>
              <a:t>o</a:t>
            </a:r>
            <a:r>
              <a:rPr lang="en-US" sz="2000" spc="-60" dirty="0">
                <a:solidFill>
                  <a:srgbClr val="7F0000"/>
                </a:solidFill>
                <a:latin typeface="Times New Roman"/>
                <a:cs typeface="Times New Roman"/>
              </a:rPr>
              <a:t>m</a:t>
            </a:r>
            <a:r>
              <a:rPr lang="en-US" sz="2000" spc="40" dirty="0">
                <a:solidFill>
                  <a:srgbClr val="7F0000"/>
                </a:solidFill>
                <a:latin typeface="Times New Roman"/>
                <a:cs typeface="Times New Roman"/>
              </a:rPr>
              <a:t>p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a</a:t>
            </a:r>
            <a:r>
              <a:rPr lang="en-US" sz="2000" spc="40" dirty="0">
                <a:solidFill>
                  <a:srgbClr val="7F0000"/>
                </a:solidFill>
                <a:latin typeface="Times New Roman"/>
                <a:cs typeface="Times New Roman"/>
              </a:rPr>
              <a:t>n</a:t>
            </a:r>
            <a:r>
              <a:rPr lang="en-US" sz="2000" spc="-35" dirty="0">
                <a:solidFill>
                  <a:srgbClr val="7F0000"/>
                </a:solidFill>
                <a:latin typeface="Times New Roman"/>
                <a:cs typeface="Times New Roman"/>
              </a:rPr>
              <a:t>i</a:t>
            </a:r>
            <a:r>
              <a:rPr lang="en-US" sz="2000" spc="40" dirty="0">
                <a:solidFill>
                  <a:srgbClr val="7F0000"/>
                </a:solidFill>
                <a:latin typeface="Times New Roman"/>
                <a:cs typeface="Times New Roman"/>
              </a:rPr>
              <a:t>o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n</a:t>
            </a:r>
            <a:r>
              <a:rPr lang="en-US" sz="2000" spc="-15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5" dirty="0">
                <a:solidFill>
                  <a:srgbClr val="7F0000"/>
                </a:solidFill>
                <a:latin typeface="Times New Roman"/>
                <a:cs typeface="Times New Roman"/>
              </a:rPr>
              <a:t>r</a:t>
            </a:r>
            <a:r>
              <a:rPr lang="en-US" sz="2000" spc="40" dirty="0">
                <a:solidFill>
                  <a:srgbClr val="7F0000"/>
                </a:solidFill>
                <a:latin typeface="Times New Roman"/>
                <a:cs typeface="Times New Roman"/>
              </a:rPr>
              <a:t>obo</a:t>
            </a:r>
            <a:r>
              <a:rPr lang="en-US" sz="2000" spc="35" dirty="0">
                <a:solidFill>
                  <a:srgbClr val="7F0000"/>
                </a:solidFill>
                <a:latin typeface="Times New Roman"/>
                <a:cs typeface="Times New Roman"/>
              </a:rPr>
              <a:t>t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s</a:t>
            </a:r>
            <a:r>
              <a:rPr lang="en-US" sz="2000" spc="-229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-70" dirty="0">
                <a:solidFill>
                  <a:srgbClr val="7F0000"/>
                </a:solidFill>
                <a:latin typeface="Times New Roman"/>
                <a:cs typeface="Times New Roman"/>
              </a:rPr>
              <a:t>f</a:t>
            </a:r>
            <a:r>
              <a:rPr lang="en-US" sz="2000" spc="40" dirty="0">
                <a:solidFill>
                  <a:srgbClr val="7F0000"/>
                </a:solidFill>
                <a:latin typeface="Times New Roman"/>
                <a:cs typeface="Times New Roman"/>
              </a:rPr>
              <a:t>o</a:t>
            </a:r>
            <a:r>
              <a:rPr lang="en-US" sz="2000" spc="5" dirty="0">
                <a:solidFill>
                  <a:srgbClr val="7F0000"/>
                </a:solidFill>
                <a:latin typeface="Times New Roman"/>
                <a:cs typeface="Times New Roman"/>
              </a:rPr>
              <a:t>r</a:t>
            </a:r>
            <a:r>
              <a:rPr lang="en-US" sz="2000" spc="2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35" dirty="0">
                <a:solidFill>
                  <a:srgbClr val="7F0000"/>
                </a:solidFill>
                <a:latin typeface="Times New Roman"/>
                <a:cs typeface="Times New Roman"/>
              </a:rPr>
              <a:t>t</a:t>
            </a:r>
            <a:r>
              <a:rPr lang="en-US" sz="2000" spc="45" dirty="0">
                <a:solidFill>
                  <a:srgbClr val="7F0000"/>
                </a:solidFill>
                <a:latin typeface="Times New Roman"/>
                <a:cs typeface="Times New Roman"/>
              </a:rPr>
              <a:t>h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e</a:t>
            </a:r>
            <a:r>
              <a:rPr lang="en-US" sz="2000" spc="-130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care</a:t>
            </a:r>
            <a:r>
              <a:rPr lang="en-US" sz="2000" spc="-50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40" dirty="0">
                <a:solidFill>
                  <a:srgbClr val="7F0000"/>
                </a:solidFill>
                <a:latin typeface="Times New Roman"/>
                <a:cs typeface="Times New Roman"/>
              </a:rPr>
              <a:t>o</a:t>
            </a:r>
            <a:r>
              <a:rPr lang="en-US" sz="2000" spc="5" dirty="0">
                <a:solidFill>
                  <a:srgbClr val="7F0000"/>
                </a:solidFill>
                <a:latin typeface="Times New Roman"/>
                <a:cs typeface="Times New Roman"/>
              </a:rPr>
              <a:t>f</a:t>
            </a:r>
            <a:r>
              <a:rPr lang="en-US" sz="2000" spc="-5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40" dirty="0">
                <a:solidFill>
                  <a:srgbClr val="7F0000"/>
                </a:solidFill>
                <a:latin typeface="Times New Roman"/>
                <a:cs typeface="Times New Roman"/>
              </a:rPr>
              <a:t>th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e</a:t>
            </a:r>
            <a:r>
              <a:rPr lang="en-US" sz="2000" spc="-12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e</a:t>
            </a:r>
            <a:r>
              <a:rPr lang="en-US" sz="2000" spc="35" dirty="0">
                <a:solidFill>
                  <a:srgbClr val="7F0000"/>
                </a:solidFill>
                <a:latin typeface="Times New Roman"/>
                <a:cs typeface="Times New Roman"/>
              </a:rPr>
              <a:t>l</a:t>
            </a:r>
            <a:r>
              <a:rPr lang="en-US" sz="2000" spc="40" dirty="0">
                <a:solidFill>
                  <a:srgbClr val="7F0000"/>
                </a:solidFill>
                <a:latin typeface="Times New Roman"/>
                <a:cs typeface="Times New Roman"/>
              </a:rPr>
              <a:t>d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er</a:t>
            </a:r>
            <a:r>
              <a:rPr lang="en-US" sz="2000" spc="35" dirty="0">
                <a:solidFill>
                  <a:srgbClr val="7F0000"/>
                </a:solidFill>
                <a:latin typeface="Times New Roman"/>
                <a:cs typeface="Times New Roman"/>
              </a:rPr>
              <a:t>l</a:t>
            </a:r>
            <a:r>
              <a:rPr lang="en-US" sz="2000" spc="10" dirty="0">
                <a:solidFill>
                  <a:srgbClr val="7F0000"/>
                </a:solidFill>
                <a:latin typeface="Times New Roman"/>
                <a:cs typeface="Times New Roman"/>
              </a:rPr>
              <a:t>y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0"/>
              </a:spcBef>
              <a:tabLst>
                <a:tab pos="735965" algn="l"/>
                <a:tab pos="1373505" algn="l"/>
                <a:tab pos="1715770" algn="l"/>
                <a:tab pos="2781935" algn="l"/>
                <a:tab pos="3305175" algn="l"/>
                <a:tab pos="3790950" algn="l"/>
                <a:tab pos="5009515" algn="l"/>
                <a:tab pos="5390515" algn="l"/>
                <a:tab pos="6589395" algn="l"/>
                <a:tab pos="6979284" algn="l"/>
                <a:tab pos="7978775" algn="l"/>
              </a:tabLst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00"/>
              </a:spcBef>
              <a:buNone/>
              <a:tabLst>
                <a:tab pos="1069340" algn="l"/>
                <a:tab pos="1830705" algn="l"/>
                <a:tab pos="2896235" algn="l"/>
                <a:tab pos="3924300" algn="l"/>
              </a:tabLst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00"/>
              </a:spcBef>
              <a:buNone/>
              <a:tabLst>
                <a:tab pos="1069340" algn="l"/>
                <a:tab pos="1830705" algn="l"/>
                <a:tab pos="2896235" algn="l"/>
                <a:tab pos="3924300" algn="l"/>
              </a:tabLst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00"/>
              </a:spcBef>
              <a:buNone/>
              <a:tabLst>
                <a:tab pos="1069340" algn="l"/>
                <a:tab pos="1830705" algn="l"/>
                <a:tab pos="2896235" algn="l"/>
                <a:tab pos="3924300" algn="l"/>
              </a:tabLst>
            </a:pPr>
            <a:endParaRPr lang="en-US" sz="20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59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244475"/>
            <a:ext cx="8686324" cy="486295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994"/>
              </a:spcBef>
              <a:buNone/>
            </a:pPr>
            <a:r>
              <a:rPr lang="en-US" sz="2000" b="1" spc="15" dirty="0">
                <a:latin typeface="Times New Roman"/>
                <a:cs typeface="Times New Roman"/>
              </a:rPr>
              <a:t>Music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1070"/>
              </a:spcBef>
              <a:buNone/>
              <a:tabLst>
                <a:tab pos="1497330" algn="l"/>
                <a:tab pos="3782060" algn="l"/>
                <a:tab pos="5437505" algn="l"/>
                <a:tab pos="6884670" algn="l"/>
                <a:tab pos="8635365" algn="l"/>
              </a:tabLst>
            </a:pPr>
            <a:r>
              <a:rPr lang="en-US" sz="2000" spc="5" dirty="0">
                <a:latin typeface="Times New Roman"/>
                <a:cs typeface="Times New Roman"/>
              </a:rPr>
              <a:t>The</a:t>
            </a:r>
            <a:r>
              <a:rPr lang="en-US" sz="2000" spc="254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evolution</a:t>
            </a:r>
            <a:r>
              <a:rPr lang="en-US" sz="2000" spc="22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of</a:t>
            </a:r>
            <a:r>
              <a:rPr lang="en-US" sz="2000" spc="18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music</a:t>
            </a:r>
            <a:r>
              <a:rPr lang="en-US" sz="2000" spc="254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has</a:t>
            </a:r>
            <a:r>
              <a:rPr lang="en-US" sz="2000" spc="21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always</a:t>
            </a:r>
            <a:r>
              <a:rPr lang="en-US" sz="2000" spc="220" dirty="0">
                <a:latin typeface="Times New Roman"/>
                <a:cs typeface="Times New Roman"/>
              </a:rPr>
              <a:t> </a:t>
            </a:r>
            <a:r>
              <a:rPr lang="en-US" sz="2000" spc="15" dirty="0">
                <a:latin typeface="Times New Roman"/>
                <a:cs typeface="Times New Roman"/>
              </a:rPr>
              <a:t>been</a:t>
            </a:r>
            <a:r>
              <a:rPr lang="en-US" sz="2000" spc="29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affected</a:t>
            </a:r>
            <a:r>
              <a:rPr lang="en-US" sz="2000" spc="220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by</a:t>
            </a:r>
            <a:r>
              <a:rPr lang="en-US" sz="2000" spc="21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technology.</a:t>
            </a:r>
            <a:r>
              <a:rPr lang="en-US" sz="2000" spc="27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With</a:t>
            </a:r>
            <a:r>
              <a:rPr lang="en-US" sz="2000" spc="290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AI,</a:t>
            </a:r>
            <a:r>
              <a:rPr lang="en-US" sz="2000" spc="27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scientists</a:t>
            </a:r>
            <a:r>
              <a:rPr lang="en-US" sz="2000" spc="225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are trying to </a:t>
            </a:r>
            <a:r>
              <a:rPr lang="en-US" sz="2000" spc="-20" dirty="0">
                <a:latin typeface="Times New Roman"/>
                <a:cs typeface="Times New Roman"/>
              </a:rPr>
              <a:t>make</a:t>
            </a:r>
            <a:r>
              <a:rPr lang="en-US" sz="2000" spc="1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the</a:t>
            </a:r>
            <a:r>
              <a:rPr lang="en-US" sz="2000" spc="18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computer</a:t>
            </a:r>
            <a:r>
              <a:rPr lang="en-US" sz="2000" spc="18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emulate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the</a:t>
            </a:r>
            <a:r>
              <a:rPr lang="en-US" sz="2000" spc="10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activities</a:t>
            </a:r>
            <a:r>
              <a:rPr lang="en-US" sz="2000" spc="145" dirty="0">
                <a:latin typeface="Times New Roman"/>
                <a:cs typeface="Times New Roman"/>
              </a:rPr>
              <a:t> </a:t>
            </a:r>
            <a:r>
              <a:rPr lang="en-US" sz="2000" spc="25" dirty="0">
                <a:latin typeface="Times New Roman"/>
                <a:cs typeface="Times New Roman"/>
              </a:rPr>
              <a:t>of</a:t>
            </a:r>
            <a:r>
              <a:rPr lang="en-US" sz="2000" spc="105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the</a:t>
            </a:r>
            <a:r>
              <a:rPr lang="en-US" sz="2000" spc="18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skillful</a:t>
            </a:r>
            <a:r>
              <a:rPr lang="en-US" sz="2000" spc="22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musician.</a:t>
            </a:r>
            <a:r>
              <a:rPr lang="en-US" sz="2000" spc="20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Composition, </a:t>
            </a:r>
            <a:r>
              <a:rPr lang="en-US" sz="2000" spc="-5" dirty="0">
                <a:latin typeface="Times New Roman"/>
                <a:cs typeface="Times New Roman"/>
              </a:rPr>
              <a:t>performance, </a:t>
            </a:r>
            <a:r>
              <a:rPr lang="en-US" sz="2000" spc="-15" dirty="0">
                <a:latin typeface="Times New Roman"/>
                <a:cs typeface="Times New Roman"/>
              </a:rPr>
              <a:t>music</a:t>
            </a:r>
            <a:r>
              <a:rPr lang="en-US" sz="2000" spc="47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theory,</a:t>
            </a:r>
            <a:r>
              <a:rPr lang="en-US" sz="2000" spc="50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sound </a:t>
            </a:r>
            <a:r>
              <a:rPr lang="en-US" sz="2000" spc="-5" dirty="0">
                <a:latin typeface="Times New Roman"/>
                <a:cs typeface="Times New Roman"/>
              </a:rPr>
              <a:t>processing</a:t>
            </a:r>
            <a:r>
              <a:rPr lang="en-US" sz="2000" spc="47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are </a:t>
            </a:r>
            <a:r>
              <a:rPr lang="en-US" sz="2000" spc="-10" dirty="0">
                <a:latin typeface="Times New Roman"/>
                <a:cs typeface="Times New Roman"/>
              </a:rPr>
              <a:t>some  </a:t>
            </a:r>
            <a:r>
              <a:rPr lang="en-US" sz="2000" spc="25" dirty="0">
                <a:latin typeface="Times New Roman"/>
                <a:cs typeface="Times New Roman"/>
              </a:rPr>
              <a:t>of</a:t>
            </a:r>
            <a:r>
              <a:rPr lang="en-US" sz="2000" spc="48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the </a:t>
            </a:r>
            <a:r>
              <a:rPr lang="en-US" sz="2000" spc="-10" dirty="0">
                <a:latin typeface="Times New Roman"/>
                <a:cs typeface="Times New Roman"/>
              </a:rPr>
              <a:t>major</a:t>
            </a:r>
            <a:r>
              <a:rPr lang="en-US" sz="2000" spc="49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areas</a:t>
            </a:r>
            <a:r>
              <a:rPr lang="en-US" sz="2000" spc="44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on </a:t>
            </a:r>
            <a:r>
              <a:rPr lang="en-US" sz="2000" spc="-15" dirty="0">
                <a:latin typeface="Times New Roman"/>
                <a:cs typeface="Times New Roman"/>
              </a:rPr>
              <a:t>which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research</a:t>
            </a:r>
            <a:r>
              <a:rPr lang="en-US" sz="2000" spc="-8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in</a:t>
            </a:r>
            <a:r>
              <a:rPr lang="en-US" sz="2000" spc="6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Music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and</a:t>
            </a:r>
            <a:r>
              <a:rPr lang="en-US" sz="2000" spc="-16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Artificial</a:t>
            </a:r>
            <a:r>
              <a:rPr lang="en-US" sz="2000" spc="6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Intelligence</a:t>
            </a:r>
            <a:r>
              <a:rPr lang="en-US" sz="2000" spc="-110" dirty="0">
                <a:latin typeface="Times New Roman"/>
                <a:cs typeface="Times New Roman"/>
              </a:rPr>
              <a:t> </a:t>
            </a:r>
            <a:r>
              <a:rPr lang="en-US" sz="2000" spc="10" dirty="0">
                <a:latin typeface="Times New Roman"/>
                <a:cs typeface="Times New Roman"/>
              </a:rPr>
              <a:t>are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focusing.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75"/>
              </a:spcBef>
              <a:buNone/>
            </a:pPr>
            <a:r>
              <a:rPr lang="en-US" sz="2000" b="1" spc="5" dirty="0">
                <a:latin typeface="Times New Roman"/>
                <a:cs typeface="Times New Roman"/>
              </a:rPr>
              <a:t>Aviation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00"/>
              </a:spcBef>
              <a:buNone/>
            </a:pPr>
            <a:r>
              <a:rPr lang="en-US" sz="2000" spc="5" dirty="0">
                <a:latin typeface="Times New Roman"/>
                <a:cs typeface="Times New Roman"/>
              </a:rPr>
              <a:t>The</a:t>
            </a:r>
            <a:r>
              <a:rPr lang="en-US" sz="2000" spc="11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Air</a:t>
            </a:r>
            <a:r>
              <a:rPr lang="en-US" sz="2000" spc="10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Operations</a:t>
            </a:r>
            <a:r>
              <a:rPr lang="en-US" sz="2000" spc="7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Division</a:t>
            </a:r>
            <a:r>
              <a:rPr lang="en-US" sz="2000" spc="14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(AOD)</a:t>
            </a:r>
            <a:r>
              <a:rPr lang="en-US" sz="2000" spc="105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uses</a:t>
            </a:r>
            <a:r>
              <a:rPr lang="en-US" sz="2000" spc="6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AI</a:t>
            </a:r>
            <a:r>
              <a:rPr lang="en-US" sz="2000" spc="10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for</a:t>
            </a:r>
            <a:r>
              <a:rPr lang="en-US" sz="2000" spc="114" dirty="0">
                <a:latin typeface="Times New Roman"/>
                <a:cs typeface="Times New Roman"/>
              </a:rPr>
              <a:t> </a:t>
            </a:r>
            <a:r>
              <a:rPr lang="en-US" sz="2000" spc="30" dirty="0">
                <a:latin typeface="Times New Roman"/>
                <a:cs typeface="Times New Roman"/>
              </a:rPr>
              <a:t>the</a:t>
            </a:r>
            <a:r>
              <a:rPr lang="en-US" sz="2000" spc="105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rule</a:t>
            </a:r>
            <a:r>
              <a:rPr lang="en-US" sz="2000" spc="10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based</a:t>
            </a:r>
            <a:r>
              <a:rPr lang="en-US" sz="2000" spc="14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expert</a:t>
            </a:r>
            <a:r>
              <a:rPr lang="en-US" sz="2000" spc="15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systems.</a:t>
            </a:r>
            <a:r>
              <a:rPr lang="en-US" sz="2000" spc="120" dirty="0">
                <a:latin typeface="Times New Roman"/>
                <a:cs typeface="Times New Roman"/>
              </a:rPr>
              <a:t> </a:t>
            </a:r>
            <a:r>
              <a:rPr lang="en-US" sz="2000" spc="5" dirty="0">
                <a:latin typeface="Times New Roman"/>
                <a:cs typeface="Times New Roman"/>
              </a:rPr>
              <a:t>The</a:t>
            </a:r>
            <a:r>
              <a:rPr lang="en-US" sz="2000" spc="10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AOD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spc="40" dirty="0">
                <a:latin typeface="Times New Roman"/>
                <a:cs typeface="Times New Roman"/>
              </a:rPr>
              <a:t>h</a:t>
            </a:r>
            <a:r>
              <a:rPr lang="en-US" sz="2000" spc="10" dirty="0">
                <a:latin typeface="Times New Roman"/>
                <a:cs typeface="Times New Roman"/>
              </a:rPr>
              <a:t>as</a:t>
            </a:r>
            <a:r>
              <a:rPr lang="en-US" sz="2000" dirty="0">
                <a:latin typeface="Times New Roman"/>
                <a:cs typeface="Times New Roman"/>
              </a:rPr>
              <a:t>	</a:t>
            </a:r>
            <a:r>
              <a:rPr lang="en-US" sz="2000" spc="40" dirty="0">
                <a:latin typeface="Times New Roman"/>
                <a:cs typeface="Times New Roman"/>
              </a:rPr>
              <a:t>u</a:t>
            </a:r>
            <a:r>
              <a:rPr lang="en-US" sz="2000" spc="-35" dirty="0">
                <a:latin typeface="Times New Roman"/>
                <a:cs typeface="Times New Roman"/>
              </a:rPr>
              <a:t>s</a:t>
            </a:r>
            <a:r>
              <a:rPr lang="en-US" sz="2000" spc="10" dirty="0">
                <a:latin typeface="Times New Roman"/>
                <a:cs typeface="Times New Roman"/>
              </a:rPr>
              <a:t>e </a:t>
            </a:r>
            <a:r>
              <a:rPr lang="en-US" sz="2000" spc="-70" dirty="0">
                <a:latin typeface="Times New Roman"/>
                <a:cs typeface="Times New Roman"/>
              </a:rPr>
              <a:t>f</a:t>
            </a:r>
            <a:r>
              <a:rPr lang="en-US" sz="2000" spc="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</a:t>
            </a:r>
            <a:r>
              <a:rPr lang="en-US" sz="2000" dirty="0">
                <a:latin typeface="Times New Roman"/>
                <a:cs typeface="Times New Roman"/>
              </a:rPr>
              <a:t>	</a:t>
            </a:r>
            <a:r>
              <a:rPr lang="en-US" sz="2000" spc="10" dirty="0">
                <a:latin typeface="Times New Roman"/>
                <a:cs typeface="Times New Roman"/>
              </a:rPr>
              <a:t>a</a:t>
            </a:r>
            <a:r>
              <a:rPr lang="en-US" sz="2000" spc="-75" dirty="0">
                <a:latin typeface="Times New Roman"/>
                <a:cs typeface="Times New Roman"/>
              </a:rPr>
              <a:t>r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-35" dirty="0">
                <a:latin typeface="Times New Roman"/>
                <a:cs typeface="Times New Roman"/>
              </a:rPr>
              <a:t>i</a:t>
            </a:r>
            <a:r>
              <a:rPr lang="en-US" sz="2000" spc="-70" dirty="0">
                <a:latin typeface="Times New Roman"/>
                <a:cs typeface="Times New Roman"/>
              </a:rPr>
              <a:t>f</a:t>
            </a:r>
            <a:r>
              <a:rPr lang="en-US" sz="2000" spc="-35" dirty="0">
                <a:latin typeface="Times New Roman"/>
                <a:cs typeface="Times New Roman"/>
              </a:rPr>
              <a:t>i</a:t>
            </a:r>
            <a:r>
              <a:rPr lang="en-US" sz="2000" spc="10" dirty="0">
                <a:latin typeface="Times New Roman"/>
                <a:cs typeface="Times New Roman"/>
              </a:rPr>
              <a:t>c</a:t>
            </a:r>
            <a:r>
              <a:rPr lang="en-US" sz="2000" spc="-40" dirty="0">
                <a:latin typeface="Times New Roman"/>
                <a:cs typeface="Times New Roman"/>
              </a:rPr>
              <a:t>i</a:t>
            </a:r>
            <a:r>
              <a:rPr lang="en-US" sz="2000" spc="5" dirty="0">
                <a:latin typeface="Times New Roman"/>
                <a:cs typeface="Times New Roman"/>
              </a:rPr>
              <a:t>al </a:t>
            </a:r>
            <a:r>
              <a:rPr lang="en-US" sz="2000" spc="-35" dirty="0">
                <a:latin typeface="Times New Roman"/>
                <a:cs typeface="Times New Roman"/>
              </a:rPr>
              <a:t>in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-70" dirty="0">
                <a:latin typeface="Times New Roman"/>
                <a:cs typeface="Times New Roman"/>
              </a:rPr>
              <a:t>e</a:t>
            </a:r>
            <a:r>
              <a:rPr lang="en-US" sz="2000" spc="35" dirty="0">
                <a:latin typeface="Times New Roman"/>
                <a:cs typeface="Times New Roman"/>
              </a:rPr>
              <a:t>ll</a:t>
            </a:r>
            <a:r>
              <a:rPr lang="en-US" sz="2000" spc="-35" dirty="0">
                <a:latin typeface="Times New Roman"/>
                <a:cs typeface="Times New Roman"/>
              </a:rPr>
              <a:t>i</a:t>
            </a:r>
            <a:r>
              <a:rPr lang="en-US" sz="2000" spc="-110" dirty="0">
                <a:latin typeface="Times New Roman"/>
                <a:cs typeface="Times New Roman"/>
              </a:rPr>
              <a:t>g</a:t>
            </a:r>
            <a:r>
              <a:rPr lang="en-US" sz="2000" spc="10" dirty="0">
                <a:latin typeface="Times New Roman"/>
                <a:cs typeface="Times New Roman"/>
              </a:rPr>
              <a:t>e</a:t>
            </a:r>
            <a:r>
              <a:rPr lang="en-US" sz="2000" spc="40" dirty="0">
                <a:latin typeface="Times New Roman"/>
                <a:cs typeface="Times New Roman"/>
              </a:rPr>
              <a:t>n</a:t>
            </a:r>
            <a:r>
              <a:rPr lang="en-US" sz="2000" spc="10" dirty="0">
                <a:latin typeface="Times New Roman"/>
                <a:cs typeface="Times New Roman"/>
              </a:rPr>
              <a:t>ce </a:t>
            </a:r>
            <a:r>
              <a:rPr lang="en-US" sz="2000" spc="-70" dirty="0">
                <a:latin typeface="Times New Roman"/>
                <a:cs typeface="Times New Roman"/>
              </a:rPr>
              <a:t>f</a:t>
            </a:r>
            <a:r>
              <a:rPr lang="en-US" sz="2000" spc="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r</a:t>
            </a:r>
            <a:r>
              <a:rPr lang="en-US" sz="2000" spc="-70" dirty="0">
                <a:latin typeface="Times New Roman"/>
                <a:cs typeface="Times New Roman"/>
              </a:rPr>
              <a:t>e</a:t>
            </a:r>
            <a:r>
              <a:rPr lang="en-US" sz="2000" spc="-35" dirty="0">
                <a:latin typeface="Times New Roman"/>
                <a:cs typeface="Times New Roman"/>
              </a:rPr>
              <a:t>p</a:t>
            </a:r>
            <a:r>
              <a:rPr lang="en-US" sz="2000" spc="35" dirty="0">
                <a:latin typeface="Times New Roman"/>
                <a:cs typeface="Times New Roman"/>
              </a:rPr>
              <a:t>l</a:t>
            </a:r>
            <a:r>
              <a:rPr lang="en-US" sz="2000" spc="10" dirty="0">
                <a:latin typeface="Times New Roman"/>
                <a:cs typeface="Times New Roman"/>
              </a:rPr>
              <a:t>ace</a:t>
            </a:r>
            <a:r>
              <a:rPr lang="en-US" sz="2000" spc="-65" dirty="0">
                <a:latin typeface="Times New Roman"/>
                <a:cs typeface="Times New Roman"/>
              </a:rPr>
              <a:t>m</a:t>
            </a:r>
            <a:r>
              <a:rPr lang="en-US" sz="2000" spc="10" dirty="0">
                <a:latin typeface="Times New Roman"/>
                <a:cs typeface="Times New Roman"/>
              </a:rPr>
              <a:t>e</a:t>
            </a:r>
            <a:r>
              <a:rPr lang="en-US" sz="2000" spc="-35" dirty="0">
                <a:latin typeface="Times New Roman"/>
                <a:cs typeface="Times New Roman"/>
              </a:rPr>
              <a:t>n</a:t>
            </a:r>
            <a:r>
              <a:rPr lang="en-US" sz="2000" spc="5" dirty="0">
                <a:latin typeface="Times New Roman"/>
                <a:cs typeface="Times New Roman"/>
              </a:rPr>
              <a:t>t </a:t>
            </a:r>
            <a:r>
              <a:rPr lang="en-US" sz="2000" spc="-35" dirty="0">
                <a:latin typeface="Times New Roman"/>
                <a:cs typeface="Times New Roman"/>
              </a:rPr>
              <a:t>o</a:t>
            </a:r>
            <a:r>
              <a:rPr lang="en-US" sz="2000" spc="40" dirty="0">
                <a:latin typeface="Times New Roman"/>
                <a:cs typeface="Times New Roman"/>
              </a:rPr>
              <a:t>p</a:t>
            </a:r>
            <a:r>
              <a:rPr lang="en-US" sz="2000" spc="10" dirty="0">
                <a:latin typeface="Times New Roman"/>
                <a:cs typeface="Times New Roman"/>
              </a:rPr>
              <a:t>er</a:t>
            </a:r>
            <a:r>
              <a:rPr lang="en-US" sz="2000" spc="-70" dirty="0">
                <a:latin typeface="Times New Roman"/>
                <a:cs typeface="Times New Roman"/>
              </a:rPr>
              <a:t>a</a:t>
            </a:r>
            <a:r>
              <a:rPr lang="en-US" sz="2000" spc="-35" dirty="0">
                <a:latin typeface="Times New Roman"/>
                <a:cs typeface="Times New Roman"/>
              </a:rPr>
              <a:t>t</a:t>
            </a:r>
            <a:r>
              <a:rPr lang="en-US" sz="2000" spc="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rs </a:t>
            </a:r>
            <a:r>
              <a:rPr lang="en-US" sz="2000" spc="-70" dirty="0">
                <a:latin typeface="Times New Roman"/>
                <a:cs typeface="Times New Roman"/>
              </a:rPr>
              <a:t>f</a:t>
            </a:r>
            <a:r>
              <a:rPr lang="en-US" sz="2000" spc="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 </a:t>
            </a:r>
            <a:r>
              <a:rPr lang="en-US" sz="2000" spc="-70" dirty="0">
                <a:latin typeface="Times New Roman"/>
                <a:cs typeface="Times New Roman"/>
              </a:rPr>
              <a:t>f</a:t>
            </a:r>
            <a:r>
              <a:rPr lang="en-US" sz="2000" spc="35" dirty="0">
                <a:latin typeface="Times New Roman"/>
                <a:cs typeface="Times New Roman"/>
              </a:rPr>
              <a:t>i</a:t>
            </a:r>
            <a:r>
              <a:rPr lang="en-US" sz="2000" spc="-110" dirty="0">
                <a:latin typeface="Times New Roman"/>
                <a:cs typeface="Times New Roman"/>
              </a:rPr>
              <a:t>g</a:t>
            </a:r>
            <a:r>
              <a:rPr lang="en-US" sz="2000" spc="40" dirty="0">
                <a:latin typeface="Times New Roman"/>
                <a:cs typeface="Times New Roman"/>
              </a:rPr>
              <a:t>h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-35" dirty="0">
                <a:latin typeface="Times New Roman"/>
                <a:cs typeface="Times New Roman"/>
              </a:rPr>
              <a:t>i</a:t>
            </a:r>
            <a:r>
              <a:rPr lang="en-US" sz="2000" spc="40" dirty="0">
                <a:latin typeface="Times New Roman"/>
                <a:cs typeface="Times New Roman"/>
              </a:rPr>
              <a:t>n</a:t>
            </a:r>
            <a:r>
              <a:rPr lang="en-US" sz="2000" spc="10" dirty="0">
                <a:latin typeface="Times New Roman"/>
                <a:cs typeface="Times New Roman"/>
              </a:rPr>
              <a:t>g a</a:t>
            </a:r>
            <a:r>
              <a:rPr lang="en-US" sz="2000" spc="-35" dirty="0">
                <a:latin typeface="Times New Roman"/>
                <a:cs typeface="Times New Roman"/>
              </a:rPr>
              <a:t>n</a:t>
            </a:r>
            <a:r>
              <a:rPr lang="en-US" sz="2000" spc="10" dirty="0">
                <a:latin typeface="Times New Roman"/>
                <a:cs typeface="Times New Roman"/>
              </a:rPr>
              <a:t>d 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10" dirty="0">
                <a:latin typeface="Times New Roman"/>
                <a:cs typeface="Times New Roman"/>
              </a:rPr>
              <a:t>ra</a:t>
            </a:r>
            <a:r>
              <a:rPr lang="en-US" sz="2000" spc="-114" dirty="0">
                <a:latin typeface="Times New Roman"/>
                <a:cs typeface="Times New Roman"/>
              </a:rPr>
              <a:t>i</a:t>
            </a:r>
            <a:r>
              <a:rPr lang="en-US" sz="2000" spc="40" dirty="0">
                <a:latin typeface="Times New Roman"/>
                <a:cs typeface="Times New Roman"/>
              </a:rPr>
              <a:t>n</a:t>
            </a:r>
            <a:r>
              <a:rPr lang="en-US" sz="2000" spc="-35" dirty="0">
                <a:latin typeface="Times New Roman"/>
                <a:cs typeface="Times New Roman"/>
              </a:rPr>
              <a:t>i</a:t>
            </a:r>
            <a:r>
              <a:rPr lang="en-US" sz="2000" spc="40" dirty="0">
                <a:latin typeface="Times New Roman"/>
                <a:cs typeface="Times New Roman"/>
              </a:rPr>
              <a:t>n</a:t>
            </a:r>
            <a:r>
              <a:rPr lang="en-US" sz="2000" spc="10" dirty="0">
                <a:latin typeface="Times New Roman"/>
                <a:cs typeface="Times New Roman"/>
              </a:rPr>
              <a:t>g </a:t>
            </a:r>
            <a:r>
              <a:rPr lang="en-US" sz="2000" spc="-5" dirty="0">
                <a:latin typeface="Times New Roman"/>
                <a:cs typeface="Times New Roman"/>
              </a:rPr>
              <a:t>simulators,</a:t>
            </a:r>
            <a:r>
              <a:rPr lang="en-US" sz="2000" spc="280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mission</a:t>
            </a:r>
            <a:r>
              <a:rPr lang="en-US" sz="2000" spc="29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management</a:t>
            </a:r>
            <a:r>
              <a:rPr lang="en-US" sz="2000" spc="30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aids,</a:t>
            </a:r>
            <a:r>
              <a:rPr lang="en-US" sz="2000" spc="27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support</a:t>
            </a:r>
            <a:r>
              <a:rPr lang="en-US" sz="2000" spc="300" dirty="0">
                <a:latin typeface="Times New Roman"/>
                <a:cs typeface="Times New Roman"/>
              </a:rPr>
              <a:t> </a:t>
            </a:r>
            <a:r>
              <a:rPr lang="en-US" sz="2000" spc="-15" dirty="0">
                <a:latin typeface="Times New Roman"/>
                <a:cs typeface="Times New Roman"/>
              </a:rPr>
              <a:t>systems</a:t>
            </a:r>
            <a:r>
              <a:rPr lang="en-US" sz="2000" spc="22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for</a:t>
            </a:r>
            <a:r>
              <a:rPr lang="en-US" sz="2000" spc="254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tactical</a:t>
            </a:r>
            <a:r>
              <a:rPr lang="en-US" sz="2000" spc="22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decision</a:t>
            </a:r>
            <a:r>
              <a:rPr lang="en-US" sz="2000" spc="300" dirty="0">
                <a:latin typeface="Times New Roman"/>
                <a:cs typeface="Times New Roman"/>
              </a:rPr>
              <a:t> </a:t>
            </a:r>
            <a:r>
              <a:rPr lang="en-US" sz="2000" spc="-25" dirty="0">
                <a:latin typeface="Times New Roman"/>
                <a:cs typeface="Times New Roman"/>
              </a:rPr>
              <a:t>making,</a:t>
            </a:r>
            <a:r>
              <a:rPr lang="en-US" sz="2000" spc="27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and </a:t>
            </a:r>
            <a:r>
              <a:rPr lang="en-US" sz="2000" spc="40" dirty="0">
                <a:latin typeface="Times New Roman"/>
                <a:cs typeface="Times New Roman"/>
              </a:rPr>
              <a:t>po</a:t>
            </a:r>
            <a:r>
              <a:rPr lang="en-US" sz="2000" spc="-35" dirty="0">
                <a:latin typeface="Times New Roman"/>
                <a:cs typeface="Times New Roman"/>
              </a:rPr>
              <a:t>s</a:t>
            </a:r>
            <a:r>
              <a:rPr lang="en-US" sz="2000" spc="5" dirty="0">
                <a:latin typeface="Times New Roman"/>
                <a:cs typeface="Times New Roman"/>
              </a:rPr>
              <a:t>t</a:t>
            </a:r>
            <a:r>
              <a:rPr lang="en-US" sz="2000" spc="-85" dirty="0">
                <a:latin typeface="Times New Roman"/>
                <a:cs typeface="Times New Roman"/>
              </a:rPr>
              <a:t> </a:t>
            </a:r>
            <a:r>
              <a:rPr lang="en-US" sz="2000" spc="40" dirty="0">
                <a:latin typeface="Times New Roman"/>
                <a:cs typeface="Times New Roman"/>
              </a:rPr>
              <a:t>p</a:t>
            </a:r>
            <a:r>
              <a:rPr lang="en-US" sz="2000" spc="5" dirty="0">
                <a:latin typeface="Times New Roman"/>
                <a:cs typeface="Times New Roman"/>
              </a:rPr>
              <a:t>r</a:t>
            </a:r>
            <a:r>
              <a:rPr lang="en-US" sz="2000" spc="40" dirty="0">
                <a:latin typeface="Times New Roman"/>
                <a:cs typeface="Times New Roman"/>
              </a:rPr>
              <a:t>o</a:t>
            </a:r>
            <a:r>
              <a:rPr lang="en-US" sz="2000" spc="10" dirty="0">
                <a:latin typeface="Times New Roman"/>
                <a:cs typeface="Times New Roman"/>
              </a:rPr>
              <a:t>ce</a:t>
            </a:r>
            <a:r>
              <a:rPr lang="en-US" sz="2000" spc="-35" dirty="0">
                <a:latin typeface="Times New Roman"/>
                <a:cs typeface="Times New Roman"/>
              </a:rPr>
              <a:t>ssi</a:t>
            </a:r>
            <a:r>
              <a:rPr lang="en-US" sz="2000" spc="40" dirty="0">
                <a:latin typeface="Times New Roman"/>
                <a:cs typeface="Times New Roman"/>
              </a:rPr>
              <a:t>n</a:t>
            </a:r>
            <a:r>
              <a:rPr lang="en-US" sz="2000" spc="10" dirty="0">
                <a:latin typeface="Times New Roman"/>
                <a:cs typeface="Times New Roman"/>
              </a:rPr>
              <a:t>g</a:t>
            </a:r>
            <a:r>
              <a:rPr lang="en-US" sz="2000" spc="-155" dirty="0">
                <a:latin typeface="Times New Roman"/>
                <a:cs typeface="Times New Roman"/>
              </a:rPr>
              <a:t> </a:t>
            </a:r>
            <a:r>
              <a:rPr lang="en-US" sz="2000" spc="45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f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40" dirty="0">
                <a:latin typeface="Times New Roman"/>
                <a:cs typeface="Times New Roman"/>
              </a:rPr>
              <a:t>t</a:t>
            </a:r>
            <a:r>
              <a:rPr lang="en-US" sz="2000" spc="45" dirty="0">
                <a:latin typeface="Times New Roman"/>
                <a:cs typeface="Times New Roman"/>
              </a:rPr>
              <a:t>h</a:t>
            </a:r>
            <a:r>
              <a:rPr lang="en-US" sz="2000" spc="10" dirty="0">
                <a:latin typeface="Times New Roman"/>
                <a:cs typeface="Times New Roman"/>
              </a:rPr>
              <a:t>e</a:t>
            </a:r>
            <a:r>
              <a:rPr lang="en-US" sz="2000" spc="-125" dirty="0">
                <a:latin typeface="Times New Roman"/>
                <a:cs typeface="Times New Roman"/>
              </a:rPr>
              <a:t> </a:t>
            </a:r>
            <a:r>
              <a:rPr lang="en-US" sz="2000" spc="-35" dirty="0">
                <a:latin typeface="Times New Roman"/>
                <a:cs typeface="Times New Roman"/>
              </a:rPr>
              <a:t>si</a:t>
            </a:r>
            <a:r>
              <a:rPr lang="en-US" sz="2000" spc="-60" dirty="0">
                <a:latin typeface="Times New Roman"/>
                <a:cs typeface="Times New Roman"/>
              </a:rPr>
              <a:t>m</a:t>
            </a:r>
            <a:r>
              <a:rPr lang="en-US" sz="2000" spc="40" dirty="0">
                <a:latin typeface="Times New Roman"/>
                <a:cs typeface="Times New Roman"/>
              </a:rPr>
              <a:t>u</a:t>
            </a:r>
            <a:r>
              <a:rPr lang="en-US" sz="2000" spc="35" dirty="0">
                <a:latin typeface="Times New Roman"/>
                <a:cs typeface="Times New Roman"/>
              </a:rPr>
              <a:t>l</a:t>
            </a:r>
            <a:r>
              <a:rPr lang="en-US" sz="2000" spc="10" dirty="0">
                <a:latin typeface="Times New Roman"/>
                <a:cs typeface="Times New Roman"/>
              </a:rPr>
              <a:t>a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40" dirty="0">
                <a:latin typeface="Times New Roman"/>
                <a:cs typeface="Times New Roman"/>
              </a:rPr>
              <a:t>o</a:t>
            </a:r>
            <a:r>
              <a:rPr lang="en-US" sz="2000" spc="5" dirty="0">
                <a:latin typeface="Times New Roman"/>
                <a:cs typeface="Times New Roman"/>
              </a:rPr>
              <a:t>r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spc="40" dirty="0">
                <a:latin typeface="Times New Roman"/>
                <a:cs typeface="Times New Roman"/>
              </a:rPr>
              <a:t>d</a:t>
            </a:r>
            <a:r>
              <a:rPr lang="en-US" sz="2000" spc="10" dirty="0">
                <a:latin typeface="Times New Roman"/>
                <a:cs typeface="Times New Roman"/>
              </a:rPr>
              <a:t>a</a:t>
            </a:r>
            <a:r>
              <a:rPr lang="en-US" sz="2000" spc="35" dirty="0">
                <a:latin typeface="Times New Roman"/>
                <a:cs typeface="Times New Roman"/>
              </a:rPr>
              <a:t>t</a:t>
            </a:r>
            <a:r>
              <a:rPr lang="en-US" sz="2000" spc="10" dirty="0">
                <a:latin typeface="Times New Roman"/>
                <a:cs typeface="Times New Roman"/>
              </a:rPr>
              <a:t>a into symbolic memories.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00"/>
              </a:spcBef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00"/>
              </a:spcBef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05"/>
              </a:spcBef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905"/>
              </a:spcBef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82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88" y="301905"/>
            <a:ext cx="8686324" cy="62837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Ethical issues in 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942721"/>
            <a:ext cx="8686324" cy="3948558"/>
          </a:xfrm>
        </p:spPr>
        <p:txBody>
          <a:bodyPr/>
          <a:lstStyle/>
          <a:p>
            <a:pPr marL="284480" marR="0" lvl="0" indent="-272415" algn="l" defTabSz="914400" rtl="0" eaLnBrk="1" fontAlgn="auto" latinLnBrk="0" hangingPunct="1">
              <a:lnSpc>
                <a:spcPts val="2865"/>
              </a:lnSpc>
              <a:spcBef>
                <a:spcPts val="95"/>
              </a:spcBef>
              <a:spcAft>
                <a:spcPts val="0"/>
              </a:spcAft>
              <a:buClrTx/>
              <a:buSzPct val="95833"/>
              <a:buFont typeface="Wingdings"/>
              <a:buChar char=""/>
              <a:tabLst>
                <a:tab pos="285115" algn="l"/>
              </a:tabLst>
              <a:defRPr/>
            </a:pP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Unemployment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926465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What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happens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after</a:t>
            </a:r>
            <a:r>
              <a:rPr kumimoji="0" lang="en-US" sz="2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lang="en-US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lang="en-US" sz="2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jobs?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84480" marR="0" lvl="0" indent="-272415" algn="l" defTabSz="914400" rtl="0" eaLnBrk="1" fontAlgn="auto" latinLnBrk="0" hangingPunct="1">
              <a:lnSpc>
                <a:spcPts val="2865"/>
              </a:lnSpc>
              <a:spcBef>
                <a:spcPts val="45"/>
              </a:spcBef>
              <a:spcAft>
                <a:spcPts val="0"/>
              </a:spcAft>
              <a:buClrTx/>
              <a:buSzPct val="95833"/>
              <a:buFont typeface="Wingdings"/>
              <a:buChar char=""/>
              <a:tabLst>
                <a:tab pos="285115" algn="l"/>
              </a:tabLst>
              <a:defRPr/>
            </a:pP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Humanity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926465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How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do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machines</a:t>
            </a:r>
            <a:r>
              <a:rPr kumimoji="0" lang="en-US" sz="2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affect</a:t>
            </a:r>
            <a:r>
              <a:rPr kumimoji="0" lang="en-US" sz="2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our</a:t>
            </a:r>
            <a:r>
              <a:rPr kumimoji="0" lang="en-US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behavior</a:t>
            </a:r>
            <a:r>
              <a:rPr kumimoji="0" lang="en-US" sz="24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interaction?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84480" marR="0" lvl="0" indent="-272415" algn="l" defTabSz="914400" rtl="0" eaLnBrk="1" fontAlgn="auto" latinLnBrk="0" hangingPunct="1">
              <a:lnSpc>
                <a:spcPts val="2865"/>
              </a:lnSpc>
              <a:spcBef>
                <a:spcPts val="45"/>
              </a:spcBef>
              <a:spcAft>
                <a:spcPts val="0"/>
              </a:spcAft>
              <a:buClrTx/>
              <a:buSzPct val="95833"/>
              <a:buFont typeface="Wingdings"/>
              <a:buChar char=""/>
              <a:tabLst>
                <a:tab pos="285115" algn="l"/>
              </a:tabLst>
              <a:defRPr/>
            </a:pP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Racist</a:t>
            </a:r>
            <a:r>
              <a:rPr kumimoji="0" lang="en-US" sz="2400" b="0" i="0" u="none" strike="noStrike" kern="1200" cap="none" spc="-10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robots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992505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How</a:t>
            </a:r>
            <a:r>
              <a:rPr kumimoji="0" lang="en-US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do</a:t>
            </a:r>
            <a:r>
              <a:rPr kumimoji="0" lang="en-US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we</a:t>
            </a:r>
            <a:r>
              <a:rPr kumimoji="0" lang="en-US" sz="2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eliminate</a:t>
            </a:r>
            <a:r>
              <a:rPr kumimoji="0" lang="en-US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AI</a:t>
            </a:r>
            <a:r>
              <a:rPr kumimoji="0" lang="en-US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bias?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84480" marR="0" lvl="0" indent="-272415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Pct val="95833"/>
              <a:buFont typeface="Wingdings"/>
              <a:buChar char=""/>
              <a:tabLst>
                <a:tab pos="285115" algn="l"/>
              </a:tabLst>
              <a:defRPr/>
            </a:pP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Security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926465" marR="0" lvl="0" indent="0" algn="l" defTabSz="914400" rtl="0" eaLnBrk="1" fontAlgn="auto" latinLnBrk="0" hangingPunct="1">
              <a:lnSpc>
                <a:spcPts val="2865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How</a:t>
            </a:r>
            <a:r>
              <a:rPr kumimoji="0" lang="en-US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do</a:t>
            </a:r>
            <a:r>
              <a:rPr kumimoji="0" lang="en-US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we</a:t>
            </a:r>
            <a:r>
              <a:rPr kumimoji="0" lang="en-US" sz="24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keep</a:t>
            </a:r>
            <a:r>
              <a:rPr kumimoji="0" lang="en-US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AI</a:t>
            </a:r>
            <a:r>
              <a:rPr kumimoji="0" lang="en-US" sz="2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safe</a:t>
            </a:r>
            <a:r>
              <a:rPr kumimoji="0" lang="en-US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from</a:t>
            </a:r>
            <a:r>
              <a:rPr kumimoji="0" lang="en-US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adversaries?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84480" marR="0" lvl="0" indent="-272415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Pct val="95833"/>
              <a:buFont typeface="Wingdings"/>
              <a:buChar char=""/>
              <a:tabLst>
                <a:tab pos="285115" algn="l"/>
              </a:tabLst>
              <a:defRPr/>
            </a:pP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Singularity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926465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lang="en-US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lang="en-US" sz="2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lang="en-US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lang="en-US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lang="en-US" sz="2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lang="en-US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nt</a:t>
            </a:r>
            <a:r>
              <a:rPr kumimoji="0" lang="en-US" sz="2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lang="en-US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lang="en-US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lang="en-US" sz="2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lang="en-US" sz="2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lang="en-US" sz="24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lang="en-US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lang="en-US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lang="en-US" sz="24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lang="en-US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lang="en-US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lang="en-US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lang="en-US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ge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sy</a:t>
            </a:r>
            <a:r>
              <a:rPr kumimoji="0" lang="en-US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lang="en-US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lang="en-US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06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1158875"/>
            <a:ext cx="8686324" cy="3948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/>
              <a:t>			</a:t>
            </a:r>
          </a:p>
          <a:p>
            <a:pPr marL="0" indent="0">
              <a:buNone/>
            </a:pPr>
            <a:r>
              <a:rPr lang="en-US" sz="4800" b="1" dirty="0"/>
              <a:t>			End of Chapter 1</a:t>
            </a:r>
          </a:p>
          <a:p>
            <a:pPr marL="0" indent="0">
              <a:buNone/>
            </a:pPr>
            <a:r>
              <a:rPr lang="en-US" sz="4800" b="1" dirty="0"/>
              <a:t>				Thank you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26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45" dirty="0">
                <a:latin typeface="Times New Roman"/>
                <a:cs typeface="Times New Roman"/>
              </a:rPr>
              <a:t>The</a:t>
            </a:r>
            <a:r>
              <a:rPr lang="en-US" sz="2000" spc="12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009800"/>
                </a:solidFill>
                <a:latin typeface="Times New Roman"/>
                <a:cs typeface="Times New Roman"/>
              </a:rPr>
              <a:t>ability</a:t>
            </a:r>
            <a:r>
              <a:rPr lang="en-US" sz="2000" spc="-85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009800"/>
                </a:solidFill>
                <a:latin typeface="Times New Roman"/>
                <a:cs typeface="Times New Roman"/>
              </a:rPr>
              <a:t>to</a:t>
            </a:r>
            <a:r>
              <a:rPr lang="en-US" sz="2000" spc="-15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25" dirty="0">
                <a:solidFill>
                  <a:srgbClr val="009800"/>
                </a:solidFill>
                <a:latin typeface="Times New Roman"/>
                <a:cs typeface="Times New Roman"/>
              </a:rPr>
              <a:t>reason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US"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000" spc="-45" dirty="0">
                <a:latin typeface="Times New Roman"/>
                <a:cs typeface="Times New Roman"/>
              </a:rPr>
              <a:t>The</a:t>
            </a:r>
            <a:r>
              <a:rPr lang="en-US" sz="2000" spc="12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009800"/>
                </a:solidFill>
                <a:latin typeface="Times New Roman"/>
                <a:cs typeface="Times New Roman"/>
              </a:rPr>
              <a:t>ability</a:t>
            </a:r>
            <a:r>
              <a:rPr lang="en-US" sz="2000" spc="-85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>
                <a:solidFill>
                  <a:srgbClr val="009800"/>
                </a:solidFill>
                <a:latin typeface="Times New Roman"/>
                <a:cs typeface="Times New Roman"/>
              </a:rPr>
              <a:t>to</a:t>
            </a:r>
            <a:r>
              <a:rPr lang="en-US" sz="2000" spc="-10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40" dirty="0">
                <a:solidFill>
                  <a:srgbClr val="009800"/>
                </a:solidFill>
                <a:latin typeface="Times New Roman"/>
                <a:cs typeface="Times New Roman"/>
              </a:rPr>
              <a:t>understand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US"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2000" spc="-45" dirty="0">
                <a:latin typeface="Times New Roman"/>
                <a:cs typeface="Times New Roman"/>
              </a:rPr>
              <a:t>The</a:t>
            </a:r>
            <a:r>
              <a:rPr lang="en-US" sz="2000" spc="12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009800"/>
                </a:solidFill>
                <a:latin typeface="Times New Roman"/>
                <a:cs typeface="Times New Roman"/>
              </a:rPr>
              <a:t>ability</a:t>
            </a:r>
            <a:r>
              <a:rPr lang="en-US" sz="2000" spc="-85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009800"/>
                </a:solidFill>
                <a:latin typeface="Times New Roman"/>
                <a:cs typeface="Times New Roman"/>
              </a:rPr>
              <a:t>to</a:t>
            </a:r>
            <a:r>
              <a:rPr lang="en-US" sz="2000" spc="-15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10" dirty="0">
                <a:solidFill>
                  <a:srgbClr val="009800"/>
                </a:solidFill>
                <a:latin typeface="Times New Roman"/>
                <a:cs typeface="Times New Roman"/>
              </a:rPr>
              <a:t>create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2000" spc="-45" dirty="0">
                <a:latin typeface="Times New Roman"/>
                <a:cs typeface="Times New Roman"/>
              </a:rPr>
              <a:t>The</a:t>
            </a:r>
            <a:r>
              <a:rPr lang="en-US" sz="2000" spc="12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009800"/>
                </a:solidFill>
                <a:latin typeface="Times New Roman"/>
                <a:cs typeface="Times New Roman"/>
              </a:rPr>
              <a:t>ability</a:t>
            </a:r>
            <a:r>
              <a:rPr lang="en-US" sz="2000" spc="-80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>
                <a:solidFill>
                  <a:srgbClr val="009800"/>
                </a:solidFill>
                <a:latin typeface="Times New Roman"/>
                <a:cs typeface="Times New Roman"/>
              </a:rPr>
              <a:t>to </a:t>
            </a:r>
            <a:r>
              <a:rPr lang="en-US" sz="2000" spc="-15" dirty="0">
                <a:solidFill>
                  <a:srgbClr val="009800"/>
                </a:solidFill>
                <a:latin typeface="Times New Roman"/>
                <a:cs typeface="Times New Roman"/>
              </a:rPr>
              <a:t>Learn</a:t>
            </a:r>
            <a:r>
              <a:rPr lang="en-US" sz="2000" spc="-10" dirty="0">
                <a:solidFill>
                  <a:srgbClr val="009800"/>
                </a:solidFill>
                <a:latin typeface="Times New Roman"/>
                <a:cs typeface="Times New Roman"/>
              </a:rPr>
              <a:t> from</a:t>
            </a:r>
            <a:r>
              <a:rPr lang="en-US" sz="2000" spc="70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25" dirty="0">
                <a:solidFill>
                  <a:srgbClr val="009800"/>
                </a:solidFill>
                <a:latin typeface="Times New Roman"/>
                <a:cs typeface="Times New Roman"/>
              </a:rPr>
              <a:t>experience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2000" spc="-45" dirty="0">
                <a:latin typeface="Times New Roman"/>
                <a:cs typeface="Times New Roman"/>
              </a:rPr>
              <a:t>The</a:t>
            </a:r>
            <a:r>
              <a:rPr lang="en-US" sz="2000" spc="13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009800"/>
                </a:solidFill>
                <a:latin typeface="Times New Roman"/>
                <a:cs typeface="Times New Roman"/>
              </a:rPr>
              <a:t>ability</a:t>
            </a:r>
            <a:r>
              <a:rPr lang="en-US" sz="2000" spc="-80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009800"/>
                </a:solidFill>
                <a:latin typeface="Times New Roman"/>
                <a:cs typeface="Times New Roman"/>
              </a:rPr>
              <a:t>to</a:t>
            </a:r>
            <a:r>
              <a:rPr lang="en-US" sz="2000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009800"/>
                </a:solidFill>
                <a:latin typeface="Times New Roman"/>
                <a:cs typeface="Times New Roman"/>
              </a:rPr>
              <a:t>plan</a:t>
            </a:r>
            <a:r>
              <a:rPr lang="en-US" sz="2000" spc="-10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35" dirty="0">
                <a:solidFill>
                  <a:srgbClr val="009800"/>
                </a:solidFill>
                <a:latin typeface="Times New Roman"/>
                <a:cs typeface="Times New Roman"/>
              </a:rPr>
              <a:t>and</a:t>
            </a:r>
            <a:r>
              <a:rPr lang="en-US" sz="2000" spc="70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35" dirty="0">
                <a:solidFill>
                  <a:srgbClr val="009800"/>
                </a:solidFill>
                <a:latin typeface="Times New Roman"/>
                <a:cs typeface="Times New Roman"/>
              </a:rPr>
              <a:t>execute</a:t>
            </a:r>
            <a:r>
              <a:rPr lang="en-US" sz="2000" spc="210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30" dirty="0">
                <a:solidFill>
                  <a:srgbClr val="009800"/>
                </a:solidFill>
                <a:latin typeface="Times New Roman"/>
                <a:cs typeface="Times New Roman"/>
              </a:rPr>
              <a:t>complex</a:t>
            </a:r>
            <a:r>
              <a:rPr lang="en-US" sz="2000" spc="145" dirty="0">
                <a:solidFill>
                  <a:srgbClr val="009800"/>
                </a:solidFill>
                <a:latin typeface="Times New Roman"/>
                <a:cs typeface="Times New Roman"/>
              </a:rPr>
              <a:t> </a:t>
            </a:r>
            <a:r>
              <a:rPr lang="en-US" sz="2000" spc="-30" dirty="0">
                <a:solidFill>
                  <a:srgbClr val="009800"/>
                </a:solidFill>
                <a:latin typeface="Times New Roman"/>
                <a:cs typeface="Times New Roman"/>
              </a:rPr>
              <a:t>tasks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39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549275"/>
            <a:ext cx="8686324" cy="4191000"/>
          </a:xfrm>
        </p:spPr>
        <p:txBody>
          <a:bodyPr>
            <a:normAutofit fontScale="92500"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lang="en-US" sz="2400" dirty="0">
                <a:latin typeface="Times New Roman"/>
                <a:cs typeface="Times New Roman"/>
              </a:rPr>
              <a:t>The</a:t>
            </a:r>
            <a:r>
              <a:rPr lang="en-US" sz="2400" spc="65" dirty="0">
                <a:latin typeface="Times New Roman"/>
                <a:cs typeface="Times New Roman"/>
              </a:rPr>
              <a:t> </a:t>
            </a:r>
            <a:r>
              <a:rPr lang="en-US" sz="2400" spc="-10" dirty="0">
                <a:latin typeface="Times New Roman"/>
                <a:cs typeface="Times New Roman"/>
              </a:rPr>
              <a:t>intelligent</a:t>
            </a:r>
            <a:r>
              <a:rPr lang="en-US" sz="2400" spc="275" dirty="0">
                <a:latin typeface="Times New Roman"/>
                <a:cs typeface="Times New Roman"/>
              </a:rPr>
              <a:t> </a:t>
            </a:r>
            <a:r>
              <a:rPr lang="en-US" sz="2400" spc="-20" dirty="0">
                <a:latin typeface="Times New Roman"/>
                <a:cs typeface="Times New Roman"/>
              </a:rPr>
              <a:t>behavior</a:t>
            </a:r>
            <a:r>
              <a:rPr lang="en-US" sz="2400" spc="305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may</a:t>
            </a:r>
            <a:r>
              <a:rPr lang="en-US" sz="2400" spc="165" dirty="0">
                <a:latin typeface="Times New Roman"/>
                <a:cs typeface="Times New Roman"/>
              </a:rPr>
              <a:t> </a:t>
            </a:r>
            <a:r>
              <a:rPr lang="en-US" sz="2400" spc="-20" dirty="0">
                <a:latin typeface="Times New Roman"/>
                <a:cs typeface="Times New Roman"/>
              </a:rPr>
              <a:t>include</a:t>
            </a:r>
            <a:endParaRPr lang="en-US" sz="2400" dirty="0">
              <a:latin typeface="Times New Roman"/>
              <a:cs typeface="Times New Roman"/>
            </a:endParaRPr>
          </a:p>
          <a:p>
            <a:pPr marL="822325" indent="-125095">
              <a:lnSpc>
                <a:spcPct val="100000"/>
              </a:lnSpc>
              <a:spcBef>
                <a:spcPts val="1100"/>
              </a:spcBef>
              <a:buSzPct val="39534"/>
              <a:buFont typeface="MS UI Gothic"/>
              <a:buChar char="➢"/>
              <a:tabLst>
                <a:tab pos="822960" algn="l"/>
              </a:tabLst>
            </a:pPr>
            <a:r>
              <a:rPr lang="en-US" sz="2400" b="1" spc="-20" dirty="0">
                <a:solidFill>
                  <a:srgbClr val="7F0000"/>
                </a:solidFill>
                <a:latin typeface="Times New Roman"/>
                <a:cs typeface="Times New Roman"/>
              </a:rPr>
              <a:t>Everyday</a:t>
            </a:r>
            <a:r>
              <a:rPr lang="en-US" sz="2400" b="1" spc="22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70" dirty="0">
                <a:solidFill>
                  <a:srgbClr val="7F0000"/>
                </a:solidFill>
                <a:latin typeface="Times New Roman"/>
                <a:cs typeface="Times New Roman"/>
              </a:rPr>
              <a:t>Tasks</a:t>
            </a:r>
            <a:r>
              <a:rPr lang="en-US" sz="2400" spc="-70" dirty="0">
                <a:solidFill>
                  <a:srgbClr val="7F0000"/>
                </a:solidFill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1165"/>
              </a:spcBef>
            </a:pPr>
            <a:r>
              <a:rPr lang="en-US" sz="2400" spc="5" dirty="0">
                <a:latin typeface="Times New Roman"/>
                <a:cs typeface="Times New Roman"/>
              </a:rPr>
              <a:t>recognize</a:t>
            </a:r>
            <a:r>
              <a:rPr lang="en-US" sz="2400" spc="315" dirty="0"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a</a:t>
            </a:r>
            <a:r>
              <a:rPr lang="en-US" sz="2400" spc="229" dirty="0"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friend,</a:t>
            </a:r>
            <a:r>
              <a:rPr lang="en-US" sz="2400" spc="285" dirty="0">
                <a:latin typeface="Times New Roman"/>
                <a:cs typeface="Times New Roman"/>
              </a:rPr>
              <a:t> </a:t>
            </a:r>
            <a:r>
              <a:rPr lang="en-US" sz="2400" spc="5" dirty="0">
                <a:latin typeface="Times New Roman"/>
                <a:cs typeface="Times New Roman"/>
              </a:rPr>
              <a:t>recognize</a:t>
            </a:r>
            <a:r>
              <a:rPr lang="en-US" sz="2400" spc="395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who</a:t>
            </a:r>
            <a:r>
              <a:rPr lang="en-US" sz="2400" spc="254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is</a:t>
            </a:r>
            <a:r>
              <a:rPr lang="en-US" sz="2400" spc="265" dirty="0">
                <a:latin typeface="Times New Roman"/>
                <a:cs typeface="Times New Roman"/>
              </a:rPr>
              <a:t> </a:t>
            </a:r>
            <a:r>
              <a:rPr lang="en-US" sz="2400" spc="15" dirty="0">
                <a:latin typeface="Times New Roman"/>
                <a:cs typeface="Times New Roman"/>
              </a:rPr>
              <a:t>calling,</a:t>
            </a:r>
            <a:r>
              <a:rPr lang="en-US" sz="2400" spc="215" dirty="0"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translate</a:t>
            </a:r>
            <a:r>
              <a:rPr lang="en-US" sz="2400" spc="315" dirty="0">
                <a:latin typeface="Times New Roman"/>
                <a:cs typeface="Times New Roman"/>
              </a:rPr>
              <a:t> </a:t>
            </a:r>
            <a:r>
              <a:rPr lang="en-US" sz="2400" spc="25" dirty="0">
                <a:latin typeface="Times New Roman"/>
                <a:cs typeface="Times New Roman"/>
              </a:rPr>
              <a:t>from</a:t>
            </a:r>
            <a:r>
              <a:rPr lang="en-US" sz="2400" spc="254" dirty="0">
                <a:latin typeface="Times New Roman"/>
                <a:cs typeface="Times New Roman"/>
              </a:rPr>
              <a:t> </a:t>
            </a:r>
            <a:r>
              <a:rPr lang="en-US" sz="2400" spc="-20" dirty="0">
                <a:latin typeface="Times New Roman"/>
                <a:cs typeface="Times New Roman"/>
              </a:rPr>
              <a:t>one</a:t>
            </a:r>
            <a:r>
              <a:rPr lang="en-US" sz="2400" spc="305" dirty="0">
                <a:latin typeface="Times New Roman"/>
                <a:cs typeface="Times New Roman"/>
              </a:rPr>
              <a:t> </a:t>
            </a:r>
            <a:r>
              <a:rPr lang="en-US" sz="2400" spc="15" dirty="0">
                <a:latin typeface="Times New Roman"/>
                <a:cs typeface="Times New Roman"/>
              </a:rPr>
              <a:t>language</a:t>
            </a:r>
            <a:r>
              <a:rPr lang="en-US" sz="2400" spc="240" dirty="0">
                <a:latin typeface="Times New Roman"/>
                <a:cs typeface="Times New Roman"/>
              </a:rPr>
              <a:t> </a:t>
            </a:r>
            <a:r>
              <a:rPr lang="en-US" sz="2400" spc="40" dirty="0">
                <a:latin typeface="Times New Roman"/>
                <a:cs typeface="Times New Roman"/>
              </a:rPr>
              <a:t>to </a:t>
            </a:r>
            <a:r>
              <a:rPr lang="en-US" sz="2400" spc="-30" dirty="0">
                <a:latin typeface="Times New Roman"/>
                <a:cs typeface="Times New Roman"/>
              </a:rPr>
              <a:t>another,</a:t>
            </a:r>
            <a:r>
              <a:rPr lang="en-US" sz="2400" spc="265" dirty="0">
                <a:latin typeface="Times New Roman"/>
                <a:cs typeface="Times New Roman"/>
              </a:rPr>
              <a:t> </a:t>
            </a:r>
            <a:r>
              <a:rPr lang="en-US" sz="2400" spc="-15" dirty="0">
                <a:latin typeface="Times New Roman"/>
                <a:cs typeface="Times New Roman"/>
              </a:rPr>
              <a:t>interpret</a:t>
            </a:r>
            <a:r>
              <a:rPr lang="en-US" sz="2400" spc="295" dirty="0"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a</a:t>
            </a:r>
            <a:r>
              <a:rPr lang="en-US" sz="2400" spc="65" dirty="0">
                <a:latin typeface="Times New Roman"/>
                <a:cs typeface="Times New Roman"/>
              </a:rPr>
              <a:t> </a:t>
            </a:r>
            <a:r>
              <a:rPr lang="en-US" sz="2400" spc="-15" dirty="0">
                <a:latin typeface="Times New Roman"/>
                <a:cs typeface="Times New Roman"/>
              </a:rPr>
              <a:t>photograph,</a:t>
            </a:r>
            <a:r>
              <a:rPr lang="en-US" sz="2400" spc="350" dirty="0">
                <a:latin typeface="Times New Roman"/>
                <a:cs typeface="Times New Roman"/>
              </a:rPr>
              <a:t> </a:t>
            </a:r>
            <a:r>
              <a:rPr lang="en-US" sz="2400" spc="-20" dirty="0">
                <a:latin typeface="Times New Roman"/>
                <a:cs typeface="Times New Roman"/>
              </a:rPr>
              <a:t>talk,</a:t>
            </a:r>
            <a:r>
              <a:rPr lang="en-US" sz="2400" spc="195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and</a:t>
            </a:r>
            <a:r>
              <a:rPr lang="en-US" sz="2400" spc="100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cook</a:t>
            </a:r>
            <a:r>
              <a:rPr lang="en-US" sz="2400" spc="245" dirty="0"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a</a:t>
            </a:r>
            <a:r>
              <a:rPr lang="en-US" sz="2400" spc="-5" dirty="0">
                <a:latin typeface="Times New Roman"/>
                <a:cs typeface="Times New Roman"/>
              </a:rPr>
              <a:t> </a:t>
            </a:r>
            <a:r>
              <a:rPr lang="en-US" sz="2400" spc="-15" dirty="0">
                <a:latin typeface="Times New Roman"/>
                <a:cs typeface="Times New Roman"/>
              </a:rPr>
              <a:t>dinner</a:t>
            </a:r>
            <a:endParaRPr lang="en-US" sz="2400" dirty="0">
              <a:latin typeface="Times New Roman"/>
              <a:cs typeface="Times New Roman"/>
            </a:endParaRPr>
          </a:p>
          <a:p>
            <a:pPr marL="821690" indent="-124460">
              <a:lnSpc>
                <a:spcPct val="100000"/>
              </a:lnSpc>
              <a:spcBef>
                <a:spcPts val="1090"/>
              </a:spcBef>
              <a:buSzPct val="39534"/>
              <a:buFont typeface="MS UI Gothic"/>
              <a:buChar char="➢"/>
              <a:tabLst>
                <a:tab pos="822325" algn="l"/>
              </a:tabLst>
            </a:pPr>
            <a:r>
              <a:rPr lang="en-US" sz="2400" b="1" spc="-15" dirty="0">
                <a:solidFill>
                  <a:srgbClr val="7F0000"/>
                </a:solidFill>
                <a:latin typeface="Times New Roman"/>
                <a:cs typeface="Times New Roman"/>
              </a:rPr>
              <a:t>Formal</a:t>
            </a:r>
            <a:r>
              <a:rPr lang="en-US" sz="2400" b="1" spc="180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75" dirty="0">
                <a:solidFill>
                  <a:srgbClr val="7F0000"/>
                </a:solidFill>
                <a:latin typeface="Times New Roman"/>
                <a:cs typeface="Times New Roman"/>
              </a:rPr>
              <a:t>Tasks</a:t>
            </a:r>
            <a:r>
              <a:rPr lang="en-US" sz="2400" spc="-75" dirty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1100"/>
              </a:spcBef>
            </a:pPr>
            <a:r>
              <a:rPr lang="en-US" sz="2400" spc="-25" dirty="0">
                <a:latin typeface="Times New Roman"/>
                <a:cs typeface="Times New Roman"/>
              </a:rPr>
              <a:t>prove</a:t>
            </a:r>
            <a:r>
              <a:rPr lang="en-US" sz="2400" spc="225" dirty="0">
                <a:latin typeface="Times New Roman"/>
                <a:cs typeface="Times New Roman"/>
              </a:rPr>
              <a:t> </a:t>
            </a:r>
            <a:r>
              <a:rPr lang="en-US" sz="2400" spc="10" dirty="0">
                <a:latin typeface="Times New Roman"/>
                <a:cs typeface="Times New Roman"/>
              </a:rPr>
              <a:t>a</a:t>
            </a:r>
            <a:r>
              <a:rPr lang="en-US" sz="2400" spc="-5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logic</a:t>
            </a:r>
            <a:r>
              <a:rPr lang="en-US" sz="2400" spc="225" dirty="0">
                <a:latin typeface="Times New Roman"/>
                <a:cs typeface="Times New Roman"/>
              </a:rPr>
              <a:t> </a:t>
            </a:r>
            <a:r>
              <a:rPr lang="en-US" sz="2400" spc="-15" dirty="0">
                <a:latin typeface="Times New Roman"/>
                <a:cs typeface="Times New Roman"/>
              </a:rPr>
              <a:t>theorem,</a:t>
            </a:r>
            <a:r>
              <a:rPr lang="en-US" sz="2400" spc="290" dirty="0">
                <a:latin typeface="Times New Roman"/>
                <a:cs typeface="Times New Roman"/>
              </a:rPr>
              <a:t> </a:t>
            </a:r>
            <a:r>
              <a:rPr lang="en-US" sz="2400" spc="-35" dirty="0">
                <a:latin typeface="Times New Roman"/>
                <a:cs typeface="Times New Roman"/>
              </a:rPr>
              <a:t>geometry,</a:t>
            </a:r>
            <a:r>
              <a:rPr lang="en-US" sz="2400" spc="360" dirty="0">
                <a:latin typeface="Times New Roman"/>
                <a:cs typeface="Times New Roman"/>
              </a:rPr>
              <a:t> </a:t>
            </a:r>
            <a:r>
              <a:rPr lang="en-US" sz="2400" spc="-30" dirty="0">
                <a:latin typeface="Times New Roman"/>
                <a:cs typeface="Times New Roman"/>
              </a:rPr>
              <a:t>calculus,</a:t>
            </a:r>
            <a:r>
              <a:rPr lang="en-US" sz="2400" spc="430" dirty="0">
                <a:latin typeface="Times New Roman"/>
                <a:cs typeface="Times New Roman"/>
              </a:rPr>
              <a:t> </a:t>
            </a:r>
            <a:r>
              <a:rPr lang="en-US" sz="2400" spc="-20" dirty="0">
                <a:latin typeface="Times New Roman"/>
                <a:cs typeface="Times New Roman"/>
              </a:rPr>
              <a:t>play</a:t>
            </a:r>
            <a:r>
              <a:rPr lang="en-US" sz="2400" spc="110" dirty="0">
                <a:latin typeface="Times New Roman"/>
                <a:cs typeface="Times New Roman"/>
              </a:rPr>
              <a:t> </a:t>
            </a:r>
            <a:r>
              <a:rPr lang="en-US" sz="2400" spc="-20" dirty="0">
                <a:latin typeface="Times New Roman"/>
                <a:cs typeface="Times New Roman"/>
              </a:rPr>
              <a:t>chess,</a:t>
            </a:r>
            <a:r>
              <a:rPr lang="en-US" sz="2400" spc="204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checkers,</a:t>
            </a:r>
            <a:r>
              <a:rPr lang="en-US" sz="2400" spc="434" dirty="0">
                <a:latin typeface="Times New Roman"/>
                <a:cs typeface="Times New Roman"/>
              </a:rPr>
              <a:t> </a:t>
            </a:r>
            <a:r>
              <a:rPr lang="en-US" sz="2400" spc="-10" dirty="0">
                <a:latin typeface="Times New Roman"/>
                <a:cs typeface="Times New Roman"/>
              </a:rPr>
              <a:t>or</a:t>
            </a:r>
            <a:r>
              <a:rPr lang="en-US" sz="2400" spc="20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Go</a:t>
            </a:r>
            <a:endParaRPr lang="en-US" sz="2400" dirty="0">
              <a:latin typeface="Times New Roman"/>
              <a:cs typeface="Times New Roman"/>
            </a:endParaRPr>
          </a:p>
          <a:p>
            <a:pPr marL="821690" indent="-124460">
              <a:lnSpc>
                <a:spcPct val="100000"/>
              </a:lnSpc>
              <a:spcBef>
                <a:spcPts val="1165"/>
              </a:spcBef>
              <a:buSzPct val="39534"/>
              <a:buFont typeface="MS UI Gothic"/>
              <a:buChar char="➢"/>
              <a:tabLst>
                <a:tab pos="822325" algn="l"/>
              </a:tabLst>
            </a:pPr>
            <a:r>
              <a:rPr lang="en-US" sz="2400" b="1" spc="-15" dirty="0">
                <a:solidFill>
                  <a:srgbClr val="7F0000"/>
                </a:solidFill>
                <a:latin typeface="Times New Roman"/>
                <a:cs typeface="Times New Roman"/>
              </a:rPr>
              <a:t>Expert</a:t>
            </a:r>
            <a:r>
              <a:rPr lang="en-US" sz="2400" b="1" spc="125" dirty="0">
                <a:solidFill>
                  <a:srgbClr val="7F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70" dirty="0">
                <a:solidFill>
                  <a:srgbClr val="7F0000"/>
                </a:solidFill>
                <a:latin typeface="Times New Roman"/>
                <a:cs typeface="Times New Roman"/>
              </a:rPr>
              <a:t>Tasks</a:t>
            </a:r>
            <a:r>
              <a:rPr lang="en-US" sz="2400" spc="-70" dirty="0">
                <a:solidFill>
                  <a:srgbClr val="7F0000"/>
                </a:solidFill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1100"/>
              </a:spcBef>
            </a:pPr>
            <a:r>
              <a:rPr lang="en-US" sz="2400" spc="-10" dirty="0">
                <a:latin typeface="Times New Roman"/>
                <a:cs typeface="Times New Roman"/>
              </a:rPr>
              <a:t>engineering</a:t>
            </a:r>
            <a:r>
              <a:rPr lang="en-US" sz="2400" spc="340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design,</a:t>
            </a:r>
            <a:r>
              <a:rPr lang="en-US" sz="2400" spc="275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medical</a:t>
            </a:r>
            <a:r>
              <a:rPr lang="en-US" sz="2400" spc="290" dirty="0">
                <a:latin typeface="Times New Roman"/>
                <a:cs typeface="Times New Roman"/>
              </a:rPr>
              <a:t> </a:t>
            </a:r>
            <a:r>
              <a:rPr lang="en-US" sz="2400" spc="-20" dirty="0">
                <a:latin typeface="Times New Roman"/>
                <a:cs typeface="Times New Roman"/>
              </a:rPr>
              <a:t>designers,</a:t>
            </a:r>
            <a:r>
              <a:rPr lang="en-US" sz="2400" spc="355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financial</a:t>
            </a:r>
            <a:r>
              <a:rPr lang="en-US" sz="2400" spc="360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analysis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3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88" y="301905"/>
            <a:ext cx="8686324" cy="55217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88" y="1082675"/>
            <a:ext cx="8686324" cy="4024758"/>
          </a:xfrm>
        </p:spPr>
        <p:txBody>
          <a:bodyPr/>
          <a:lstStyle/>
          <a:p>
            <a:r>
              <a:rPr lang="en-US" sz="2000" dirty="0"/>
              <a:t>AI is the branch of computer science </a:t>
            </a:r>
            <a:r>
              <a:rPr lang="en-US" sz="2000" spc="-10" dirty="0">
                <a:cs typeface="Arial"/>
              </a:rPr>
              <a:t>concerned</a:t>
            </a:r>
            <a:r>
              <a:rPr lang="en-US" sz="2000" spc="280" dirty="0">
                <a:cs typeface="Arial"/>
              </a:rPr>
              <a:t> </a:t>
            </a:r>
            <a:r>
              <a:rPr lang="en-US" sz="2000" spc="-10" dirty="0">
                <a:cs typeface="Arial"/>
              </a:rPr>
              <a:t>with</a:t>
            </a:r>
            <a:r>
              <a:rPr lang="en-US" sz="2000" spc="270" dirty="0">
                <a:cs typeface="Arial"/>
              </a:rPr>
              <a:t> </a:t>
            </a:r>
            <a:r>
              <a:rPr lang="en-US" sz="2000" dirty="0">
                <a:cs typeface="Arial"/>
              </a:rPr>
              <a:t>making</a:t>
            </a:r>
            <a:r>
              <a:rPr lang="en-US" sz="2000" spc="280" dirty="0">
                <a:cs typeface="Arial"/>
              </a:rPr>
              <a:t> </a:t>
            </a:r>
            <a:r>
              <a:rPr lang="en-US" sz="2000" spc="-15" dirty="0">
                <a:cs typeface="Arial"/>
              </a:rPr>
              <a:t>computers </a:t>
            </a:r>
            <a:r>
              <a:rPr lang="en-US" sz="2000" spc="-25" dirty="0">
                <a:cs typeface="Arial"/>
              </a:rPr>
              <a:t>behave</a:t>
            </a:r>
            <a:r>
              <a:rPr lang="en-US" sz="2000" spc="35" dirty="0">
                <a:cs typeface="Arial"/>
              </a:rPr>
              <a:t> </a:t>
            </a:r>
            <a:r>
              <a:rPr lang="en-US" sz="2000" spc="-15" dirty="0">
                <a:cs typeface="Arial"/>
              </a:rPr>
              <a:t>like</a:t>
            </a:r>
            <a:r>
              <a:rPr lang="en-US" sz="2000" spc="25" dirty="0">
                <a:cs typeface="Arial"/>
              </a:rPr>
              <a:t> </a:t>
            </a:r>
            <a:r>
              <a:rPr lang="en-US" sz="2000" spc="10" dirty="0">
                <a:cs typeface="Arial"/>
              </a:rPr>
              <a:t>humans.</a:t>
            </a:r>
          </a:p>
          <a:p>
            <a:r>
              <a:rPr lang="en-US" sz="2000" spc="15" dirty="0">
                <a:cs typeface="Arial"/>
              </a:rPr>
              <a:t>A</a:t>
            </a:r>
            <a:r>
              <a:rPr lang="en-US" sz="2000" spc="-5" dirty="0">
                <a:cs typeface="Arial"/>
              </a:rPr>
              <a:t>I </a:t>
            </a:r>
            <a:r>
              <a:rPr lang="en-US" sz="2000" spc="-25" dirty="0">
                <a:cs typeface="Arial"/>
              </a:rPr>
              <a:t>i</a:t>
            </a:r>
            <a:r>
              <a:rPr lang="en-US" sz="2000" spc="-5" dirty="0">
                <a:cs typeface="Arial"/>
              </a:rPr>
              <a:t>s </a:t>
            </a:r>
            <a:r>
              <a:rPr lang="en-US" sz="2000" spc="-70" dirty="0">
                <a:cs typeface="Arial"/>
              </a:rPr>
              <a:t>t</a:t>
            </a:r>
            <a:r>
              <a:rPr lang="en-US" sz="2000" spc="20" dirty="0">
                <a:cs typeface="Arial"/>
              </a:rPr>
              <a:t>h</a:t>
            </a:r>
            <a:r>
              <a:rPr lang="en-US" sz="2000" spc="-5" dirty="0">
                <a:cs typeface="Arial"/>
              </a:rPr>
              <a:t>e </a:t>
            </a:r>
            <a:r>
              <a:rPr lang="en-US" sz="2000" spc="-10" dirty="0">
                <a:cs typeface="Arial"/>
              </a:rPr>
              <a:t>science and </a:t>
            </a:r>
            <a:r>
              <a:rPr lang="en-US" sz="2000" spc="-20" dirty="0">
                <a:cs typeface="Arial"/>
              </a:rPr>
              <a:t>engineering </a:t>
            </a:r>
            <a:r>
              <a:rPr lang="en-US" sz="2000" spc="-25" dirty="0">
                <a:cs typeface="Arial"/>
              </a:rPr>
              <a:t>of </a:t>
            </a:r>
            <a:r>
              <a:rPr lang="en-US" sz="2000" dirty="0">
                <a:cs typeface="Arial"/>
              </a:rPr>
              <a:t>making </a:t>
            </a:r>
            <a:r>
              <a:rPr lang="en-US" sz="2000" spc="-15" dirty="0">
                <a:cs typeface="Arial"/>
              </a:rPr>
              <a:t>intelligent machines, </a:t>
            </a:r>
            <a:r>
              <a:rPr lang="en-US" sz="2000" spc="-20" dirty="0">
                <a:cs typeface="Arial"/>
              </a:rPr>
              <a:t>especially</a:t>
            </a:r>
            <a:r>
              <a:rPr lang="en-US" sz="2000" spc="95" dirty="0">
                <a:cs typeface="Arial"/>
              </a:rPr>
              <a:t> </a:t>
            </a:r>
            <a:r>
              <a:rPr lang="en-US" sz="2000" spc="-10" dirty="0">
                <a:cs typeface="Arial"/>
              </a:rPr>
              <a:t>intelligent</a:t>
            </a:r>
            <a:r>
              <a:rPr lang="en-US" sz="2000" spc="45" dirty="0">
                <a:cs typeface="Arial"/>
              </a:rPr>
              <a:t> </a:t>
            </a:r>
            <a:r>
              <a:rPr lang="en-US" sz="2000" dirty="0">
                <a:cs typeface="Arial"/>
              </a:rPr>
              <a:t>computer</a:t>
            </a:r>
            <a:r>
              <a:rPr lang="en-US" sz="2000" spc="-70" dirty="0">
                <a:cs typeface="Arial"/>
              </a:rPr>
              <a:t> </a:t>
            </a:r>
            <a:r>
              <a:rPr lang="en-US" sz="2000" spc="-10" dirty="0">
                <a:cs typeface="Arial"/>
              </a:rPr>
              <a:t>programs.</a:t>
            </a:r>
            <a:endParaRPr lang="en-US" sz="2000" dirty="0">
              <a:cs typeface="Arial"/>
            </a:endParaRPr>
          </a:p>
          <a:p>
            <a:r>
              <a:rPr lang="en-US" sz="2000" spc="-25" dirty="0">
                <a:cs typeface="Arial"/>
              </a:rPr>
              <a:t>The</a:t>
            </a:r>
            <a:r>
              <a:rPr lang="en-US" sz="2000" spc="30" dirty="0">
                <a:cs typeface="Arial"/>
              </a:rPr>
              <a:t> </a:t>
            </a:r>
            <a:r>
              <a:rPr lang="en-US" sz="2000" spc="-15" dirty="0">
                <a:cs typeface="Arial"/>
              </a:rPr>
              <a:t>process</a:t>
            </a:r>
            <a:r>
              <a:rPr lang="en-US" sz="2000" spc="75" dirty="0">
                <a:cs typeface="Arial"/>
              </a:rPr>
              <a:t> </a:t>
            </a:r>
            <a:r>
              <a:rPr lang="en-US" sz="2000" spc="-5" dirty="0">
                <a:cs typeface="Arial"/>
              </a:rPr>
              <a:t>may</a:t>
            </a:r>
            <a:r>
              <a:rPr lang="en-US" sz="2000" spc="-80" dirty="0">
                <a:cs typeface="Arial"/>
              </a:rPr>
              <a:t> </a:t>
            </a:r>
            <a:r>
              <a:rPr lang="en-US" sz="2000" spc="5" dirty="0">
                <a:cs typeface="Arial"/>
              </a:rPr>
              <a:t>include:</a:t>
            </a:r>
          </a:p>
          <a:p>
            <a:pPr lvl="1"/>
            <a:r>
              <a:rPr lang="en-US" sz="2000" spc="-10" dirty="0">
                <a:solidFill>
                  <a:srgbClr val="980000"/>
                </a:solidFill>
                <a:latin typeface="Arial"/>
                <a:cs typeface="Arial"/>
              </a:rPr>
              <a:t>Learning</a:t>
            </a:r>
            <a:r>
              <a:rPr lang="en-US" sz="2000" spc="-20" dirty="0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lang="en-US" sz="2000" spc="-10" dirty="0">
                <a:latin typeface="Arial"/>
                <a:cs typeface="Arial"/>
              </a:rPr>
              <a:t>(Gaining</a:t>
            </a:r>
            <a:r>
              <a:rPr lang="en-US" sz="2000" spc="50" dirty="0">
                <a:latin typeface="Arial"/>
                <a:cs typeface="Arial"/>
              </a:rPr>
              <a:t> </a:t>
            </a:r>
            <a:r>
              <a:rPr lang="en-US" sz="2000" spc="-25" dirty="0">
                <a:latin typeface="Arial"/>
                <a:cs typeface="Arial"/>
              </a:rPr>
              <a:t>of</a:t>
            </a:r>
            <a:r>
              <a:rPr lang="en-US" sz="2000" spc="30" dirty="0">
                <a:latin typeface="Arial"/>
                <a:cs typeface="Arial"/>
              </a:rPr>
              <a:t> </a:t>
            </a:r>
            <a:r>
              <a:rPr lang="en-US" sz="2000" spc="-20" dirty="0">
                <a:latin typeface="Arial"/>
                <a:cs typeface="Arial"/>
              </a:rPr>
              <a:t>information</a:t>
            </a:r>
            <a:r>
              <a:rPr lang="en-US" sz="2000" spc="130" dirty="0">
                <a:latin typeface="Arial"/>
                <a:cs typeface="Arial"/>
              </a:rPr>
              <a:t> </a:t>
            </a:r>
            <a:r>
              <a:rPr lang="en-US" sz="2000" spc="-10" dirty="0">
                <a:latin typeface="Arial"/>
                <a:cs typeface="Arial"/>
              </a:rPr>
              <a:t>and</a:t>
            </a:r>
            <a:r>
              <a:rPr lang="en-US" sz="2000" spc="-30" dirty="0">
                <a:latin typeface="Arial"/>
                <a:cs typeface="Arial"/>
              </a:rPr>
              <a:t> </a:t>
            </a:r>
            <a:r>
              <a:rPr lang="en-US" sz="2000" spc="-15" dirty="0">
                <a:latin typeface="Arial"/>
                <a:cs typeface="Arial"/>
              </a:rPr>
              <a:t>rules</a:t>
            </a:r>
            <a:r>
              <a:rPr lang="en-US" sz="2000" spc="15" dirty="0">
                <a:latin typeface="Arial"/>
                <a:cs typeface="Arial"/>
              </a:rPr>
              <a:t> </a:t>
            </a:r>
            <a:r>
              <a:rPr lang="en-US" sz="2000" spc="-40" dirty="0">
                <a:latin typeface="Arial"/>
                <a:cs typeface="Arial"/>
              </a:rPr>
              <a:t>for</a:t>
            </a:r>
            <a:r>
              <a:rPr lang="en-US" sz="2000" spc="140" dirty="0">
                <a:latin typeface="Arial"/>
                <a:cs typeface="Arial"/>
              </a:rPr>
              <a:t> </a:t>
            </a:r>
            <a:r>
              <a:rPr lang="en-US" sz="2000" spc="5" dirty="0">
                <a:latin typeface="Arial"/>
                <a:cs typeface="Arial"/>
              </a:rPr>
              <a:t>using</a:t>
            </a:r>
            <a:r>
              <a:rPr lang="en-US" sz="2000" spc="-100" dirty="0">
                <a:latin typeface="Arial"/>
                <a:cs typeface="Arial"/>
              </a:rPr>
              <a:t> </a:t>
            </a:r>
            <a:r>
              <a:rPr lang="en-US" sz="2000" spc="10" dirty="0">
                <a:latin typeface="Arial"/>
                <a:cs typeface="Arial"/>
              </a:rPr>
              <a:t>the</a:t>
            </a:r>
            <a:r>
              <a:rPr lang="en-US" sz="2000" spc="-25" dirty="0">
                <a:latin typeface="Arial"/>
                <a:cs typeface="Arial"/>
              </a:rPr>
              <a:t> </a:t>
            </a:r>
            <a:r>
              <a:rPr lang="en-US" sz="2000" spc="-15" dirty="0">
                <a:latin typeface="Arial"/>
                <a:cs typeface="Arial"/>
              </a:rPr>
              <a:t>information.</a:t>
            </a:r>
          </a:p>
          <a:p>
            <a:pPr lvl="1"/>
            <a:r>
              <a:rPr lang="en-US" sz="2000" spc="-20" dirty="0">
                <a:solidFill>
                  <a:srgbClr val="980000"/>
                </a:solidFill>
                <a:latin typeface="Arial"/>
                <a:cs typeface="Arial"/>
              </a:rPr>
              <a:t>R</a:t>
            </a:r>
            <a:r>
              <a:rPr lang="en-US" sz="2000" spc="-50" dirty="0">
                <a:solidFill>
                  <a:srgbClr val="980000"/>
                </a:solidFill>
                <a:latin typeface="Arial"/>
                <a:cs typeface="Arial"/>
              </a:rPr>
              <a:t>ea</a:t>
            </a:r>
            <a:r>
              <a:rPr lang="en-US" sz="2000" spc="65" dirty="0">
                <a:solidFill>
                  <a:srgbClr val="980000"/>
                </a:solidFill>
                <a:latin typeface="Arial"/>
                <a:cs typeface="Arial"/>
              </a:rPr>
              <a:t>s</a:t>
            </a:r>
            <a:r>
              <a:rPr lang="en-US" sz="2000" spc="-55" dirty="0">
                <a:solidFill>
                  <a:srgbClr val="980000"/>
                </a:solidFill>
                <a:latin typeface="Arial"/>
                <a:cs typeface="Arial"/>
              </a:rPr>
              <a:t>o</a:t>
            </a:r>
            <a:r>
              <a:rPr lang="en-US" sz="2000" spc="20" dirty="0">
                <a:solidFill>
                  <a:srgbClr val="980000"/>
                </a:solidFill>
                <a:latin typeface="Arial"/>
                <a:cs typeface="Arial"/>
              </a:rPr>
              <a:t>n</a:t>
            </a:r>
            <a:r>
              <a:rPr lang="en-US" sz="2000" spc="-25" dirty="0">
                <a:solidFill>
                  <a:srgbClr val="980000"/>
                </a:solidFill>
                <a:latin typeface="Arial"/>
                <a:cs typeface="Arial"/>
              </a:rPr>
              <a:t>i</a:t>
            </a:r>
            <a:r>
              <a:rPr lang="en-US" sz="2000" spc="20" dirty="0">
                <a:solidFill>
                  <a:srgbClr val="980000"/>
                </a:solidFill>
                <a:latin typeface="Arial"/>
                <a:cs typeface="Arial"/>
              </a:rPr>
              <a:t>n</a:t>
            </a:r>
            <a:r>
              <a:rPr lang="en-US" sz="2000" spc="-5" dirty="0">
                <a:solidFill>
                  <a:srgbClr val="980000"/>
                </a:solidFill>
                <a:latin typeface="Arial"/>
                <a:cs typeface="Arial"/>
              </a:rPr>
              <a:t>g </a:t>
            </a:r>
            <a:r>
              <a:rPr lang="en-US" sz="2000" spc="-35" dirty="0">
                <a:latin typeface="Arial"/>
                <a:cs typeface="Arial"/>
              </a:rPr>
              <a:t>(</a:t>
            </a:r>
            <a:r>
              <a:rPr lang="en-US" sz="2000" spc="-25" dirty="0">
                <a:latin typeface="Arial"/>
                <a:cs typeface="Arial"/>
              </a:rPr>
              <a:t>U</a:t>
            </a:r>
            <a:r>
              <a:rPr lang="en-US" sz="2000" spc="-5" dirty="0">
                <a:latin typeface="Arial"/>
                <a:cs typeface="Arial"/>
              </a:rPr>
              <a:t>s</a:t>
            </a:r>
            <a:r>
              <a:rPr lang="en-US" sz="2000" spc="-25" dirty="0">
                <a:latin typeface="Arial"/>
                <a:cs typeface="Arial"/>
              </a:rPr>
              <a:t>i</a:t>
            </a:r>
            <a:r>
              <a:rPr lang="en-US" sz="2000" spc="20" dirty="0">
                <a:latin typeface="Arial"/>
                <a:cs typeface="Arial"/>
              </a:rPr>
              <a:t>n</a:t>
            </a:r>
            <a:r>
              <a:rPr lang="en-US" sz="2000" spc="-5" dirty="0">
                <a:latin typeface="Arial"/>
                <a:cs typeface="Arial"/>
              </a:rPr>
              <a:t>g </a:t>
            </a:r>
            <a:r>
              <a:rPr lang="en-US" sz="2000" spc="10" dirty="0">
                <a:latin typeface="Arial"/>
                <a:cs typeface="Arial"/>
              </a:rPr>
              <a:t>the </a:t>
            </a:r>
            <a:r>
              <a:rPr lang="en-US" sz="2000" spc="-15" dirty="0">
                <a:latin typeface="Arial"/>
                <a:cs typeface="Arial"/>
              </a:rPr>
              <a:t>rules </a:t>
            </a:r>
            <a:r>
              <a:rPr lang="en-US" sz="2000" spc="5" dirty="0">
                <a:latin typeface="Arial"/>
                <a:cs typeface="Arial"/>
              </a:rPr>
              <a:t>to </a:t>
            </a:r>
            <a:r>
              <a:rPr lang="en-US" sz="2000" spc="-25" dirty="0">
                <a:latin typeface="Arial"/>
                <a:cs typeface="Arial"/>
              </a:rPr>
              <a:t>reach </a:t>
            </a:r>
            <a:r>
              <a:rPr lang="en-US" sz="2000" spc="-20" dirty="0">
                <a:latin typeface="Arial"/>
                <a:cs typeface="Arial"/>
              </a:rPr>
              <a:t>approximate </a:t>
            </a:r>
            <a:r>
              <a:rPr lang="en-US" sz="2000" spc="-25" dirty="0">
                <a:latin typeface="Arial"/>
                <a:cs typeface="Arial"/>
              </a:rPr>
              <a:t>or </a:t>
            </a:r>
            <a:r>
              <a:rPr lang="en-US" sz="2000" spc="-5" dirty="0">
                <a:latin typeface="Arial"/>
                <a:cs typeface="Arial"/>
              </a:rPr>
              <a:t>definite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spc="-10" dirty="0">
                <a:latin typeface="Arial"/>
                <a:cs typeface="Arial"/>
              </a:rPr>
              <a:t>conclusions).</a:t>
            </a:r>
          </a:p>
          <a:p>
            <a:pPr lvl="1"/>
            <a:r>
              <a:rPr lang="en-US" sz="2000" spc="-25" dirty="0">
                <a:solidFill>
                  <a:srgbClr val="980000"/>
                </a:solidFill>
                <a:latin typeface="Arial"/>
                <a:cs typeface="Arial"/>
              </a:rPr>
              <a:t>Self-Correction</a:t>
            </a:r>
            <a:endParaRPr lang="en-US" sz="2000" dirty="0">
              <a:latin typeface="Arial"/>
              <a:cs typeface="Arial"/>
            </a:endParaRPr>
          </a:p>
          <a:p>
            <a:pPr marL="377647" lvl="1" indent="0">
              <a:buNone/>
            </a:pPr>
            <a:endParaRPr lang="en-US" sz="1800" spc="-10" dirty="0">
              <a:latin typeface="Arial"/>
              <a:cs typeface="Arial"/>
            </a:endParaRPr>
          </a:p>
          <a:p>
            <a:pPr lvl="1"/>
            <a:endParaRPr lang="en-US" sz="1800" dirty="0">
              <a:latin typeface="Arial"/>
              <a:cs typeface="Arial"/>
            </a:endParaRPr>
          </a:p>
          <a:p>
            <a:pPr lvl="1"/>
            <a:endParaRPr lang="en-US" sz="1800" spc="-15" dirty="0">
              <a:latin typeface="Arial"/>
              <a:cs typeface="Arial"/>
            </a:endParaRPr>
          </a:p>
          <a:p>
            <a:pPr lvl="1"/>
            <a:endParaRPr lang="en-US" sz="1669" dirty="0"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38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b="1" spc="20" dirty="0">
                <a:latin typeface="Arial"/>
                <a:cs typeface="Arial"/>
              </a:rPr>
              <a:t>According</a:t>
            </a:r>
            <a:r>
              <a:rPr lang="en-US" sz="4000" b="1" spc="-10" dirty="0">
                <a:latin typeface="Arial"/>
                <a:cs typeface="Arial"/>
              </a:rPr>
              <a:t> </a:t>
            </a:r>
            <a:r>
              <a:rPr lang="en-US" sz="4000" b="1" spc="-5" dirty="0">
                <a:latin typeface="Arial"/>
                <a:cs typeface="Arial"/>
              </a:rPr>
              <a:t>to</a:t>
            </a:r>
            <a:r>
              <a:rPr lang="en-US" sz="4000" b="1" spc="70" dirty="0">
                <a:latin typeface="Arial"/>
                <a:cs typeface="Arial"/>
              </a:rPr>
              <a:t> </a:t>
            </a:r>
            <a:r>
              <a:rPr lang="en-US" sz="4000" b="1" spc="10" dirty="0">
                <a:latin typeface="Arial"/>
                <a:cs typeface="Arial"/>
              </a:rPr>
              <a:t>Barr </a:t>
            </a:r>
            <a:r>
              <a:rPr lang="en-US" sz="4000" b="1" spc="30" dirty="0">
                <a:latin typeface="Arial"/>
                <a:cs typeface="Arial"/>
              </a:rPr>
              <a:t>and</a:t>
            </a:r>
            <a:r>
              <a:rPr lang="en-US" sz="4000" b="1" spc="-5" dirty="0">
                <a:latin typeface="Arial"/>
                <a:cs typeface="Arial"/>
              </a:rPr>
              <a:t> </a:t>
            </a:r>
            <a:r>
              <a:rPr lang="en-US" sz="4000" b="1" spc="25" dirty="0">
                <a:latin typeface="Arial"/>
                <a:cs typeface="Arial"/>
              </a:rPr>
              <a:t>Feigenbaum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pc="30" dirty="0">
                <a:latin typeface="Arial"/>
                <a:cs typeface="Arial"/>
              </a:rPr>
              <a:t>“</a:t>
            </a:r>
            <a:r>
              <a:rPr lang="en-US" sz="2800" spc="30" dirty="0">
                <a:latin typeface="Arial"/>
                <a:cs typeface="Arial"/>
              </a:rPr>
              <a:t>A</a:t>
            </a:r>
            <a:r>
              <a:rPr lang="en-US" sz="2800" spc="-20" dirty="0">
                <a:latin typeface="Arial"/>
                <a:cs typeface="Arial"/>
              </a:rPr>
              <a:t>r</a:t>
            </a:r>
            <a:r>
              <a:rPr lang="en-US" sz="2800" spc="50" dirty="0">
                <a:latin typeface="Arial"/>
                <a:cs typeface="Arial"/>
              </a:rPr>
              <a:t>t</a:t>
            </a:r>
            <a:r>
              <a:rPr lang="en-US" sz="2800" spc="-15" dirty="0">
                <a:latin typeface="Arial"/>
                <a:cs typeface="Arial"/>
              </a:rPr>
              <a:t>i</a:t>
            </a:r>
            <a:r>
              <a:rPr lang="en-US" sz="2800" spc="50" dirty="0">
                <a:latin typeface="Arial"/>
                <a:cs typeface="Arial"/>
              </a:rPr>
              <a:t>f</a:t>
            </a:r>
            <a:r>
              <a:rPr lang="en-US" sz="2800" spc="-90" dirty="0">
                <a:latin typeface="Arial"/>
                <a:cs typeface="Arial"/>
              </a:rPr>
              <a:t>i</a:t>
            </a:r>
            <a:r>
              <a:rPr lang="en-US" sz="2800" spc="114" dirty="0">
                <a:latin typeface="Arial"/>
                <a:cs typeface="Arial"/>
              </a:rPr>
              <a:t>c</a:t>
            </a:r>
            <a:r>
              <a:rPr lang="en-US" sz="2800" spc="-15" dirty="0">
                <a:latin typeface="Arial"/>
                <a:cs typeface="Arial"/>
              </a:rPr>
              <a:t>i</a:t>
            </a:r>
            <a:r>
              <a:rPr lang="en-US" sz="2800" spc="35" dirty="0">
                <a:latin typeface="Arial"/>
                <a:cs typeface="Arial"/>
              </a:rPr>
              <a:t>a</a:t>
            </a:r>
            <a:r>
              <a:rPr lang="en-US" sz="2800" spc="5" dirty="0">
                <a:latin typeface="Arial"/>
                <a:cs typeface="Arial"/>
              </a:rPr>
              <a:t>l</a:t>
            </a:r>
            <a:r>
              <a:rPr lang="en-US" sz="2800" dirty="0">
                <a:latin typeface="Arial"/>
                <a:cs typeface="Arial"/>
              </a:rPr>
              <a:t>	</a:t>
            </a:r>
            <a:r>
              <a:rPr lang="en-US" sz="2800" spc="-95" dirty="0">
                <a:latin typeface="Arial"/>
                <a:cs typeface="Arial"/>
              </a:rPr>
              <a:t>I</a:t>
            </a:r>
            <a:r>
              <a:rPr lang="en-US" sz="2800" spc="35" dirty="0">
                <a:latin typeface="Arial"/>
                <a:cs typeface="Arial"/>
              </a:rPr>
              <a:t>n</a:t>
            </a:r>
            <a:r>
              <a:rPr lang="en-US" sz="2800" spc="50" dirty="0">
                <a:latin typeface="Arial"/>
                <a:cs typeface="Arial"/>
              </a:rPr>
              <a:t>t</a:t>
            </a:r>
            <a:r>
              <a:rPr lang="en-US" sz="2800" spc="35" dirty="0">
                <a:latin typeface="Arial"/>
                <a:cs typeface="Arial"/>
              </a:rPr>
              <a:t>e</a:t>
            </a:r>
            <a:r>
              <a:rPr lang="en-US" sz="2800" spc="-15" dirty="0">
                <a:latin typeface="Arial"/>
                <a:cs typeface="Arial"/>
              </a:rPr>
              <a:t>lli</a:t>
            </a:r>
            <a:r>
              <a:rPr lang="en-US" sz="2800" spc="110" dirty="0">
                <a:latin typeface="Arial"/>
                <a:cs typeface="Arial"/>
              </a:rPr>
              <a:t>g</a:t>
            </a:r>
            <a:r>
              <a:rPr lang="en-US" sz="2800" spc="-35" dirty="0">
                <a:latin typeface="Arial"/>
                <a:cs typeface="Arial"/>
              </a:rPr>
              <a:t>e</a:t>
            </a:r>
            <a:r>
              <a:rPr lang="en-US" sz="2800" spc="35" dirty="0">
                <a:latin typeface="Arial"/>
                <a:cs typeface="Arial"/>
              </a:rPr>
              <a:t>n</a:t>
            </a:r>
            <a:r>
              <a:rPr lang="en-US" sz="2800" spc="40" dirty="0">
                <a:latin typeface="Arial"/>
                <a:cs typeface="Arial"/>
              </a:rPr>
              <a:t>c</a:t>
            </a:r>
            <a:r>
              <a:rPr lang="en-US" sz="2800" spc="10" dirty="0">
                <a:latin typeface="Arial"/>
                <a:cs typeface="Arial"/>
              </a:rPr>
              <a:t>e </a:t>
            </a:r>
            <a:r>
              <a:rPr lang="en-US" sz="2800" spc="-15" dirty="0">
                <a:latin typeface="Arial"/>
                <a:cs typeface="Arial"/>
              </a:rPr>
              <a:t>i</a:t>
            </a:r>
            <a:r>
              <a:rPr lang="en-US" sz="2800" spc="10" dirty="0">
                <a:latin typeface="Arial"/>
                <a:cs typeface="Arial"/>
              </a:rPr>
              <a:t>s </a:t>
            </a:r>
            <a:r>
              <a:rPr lang="en-US" sz="2800" spc="-20" dirty="0">
                <a:latin typeface="Arial"/>
                <a:cs typeface="Arial"/>
              </a:rPr>
              <a:t>t</a:t>
            </a:r>
            <a:r>
              <a:rPr lang="en-US" sz="2800" spc="110" dirty="0">
                <a:latin typeface="Arial"/>
                <a:cs typeface="Arial"/>
              </a:rPr>
              <a:t>h</a:t>
            </a:r>
            <a:r>
              <a:rPr lang="en-US" sz="2800" spc="10" dirty="0">
                <a:latin typeface="Arial"/>
                <a:cs typeface="Arial"/>
              </a:rPr>
              <a:t>e </a:t>
            </a:r>
            <a:r>
              <a:rPr lang="en-US" sz="2800" spc="110" dirty="0">
                <a:latin typeface="Arial"/>
                <a:cs typeface="Arial"/>
              </a:rPr>
              <a:t>p</a:t>
            </a:r>
            <a:r>
              <a:rPr lang="en-US" sz="2800" spc="-35" dirty="0">
                <a:latin typeface="Arial"/>
                <a:cs typeface="Arial"/>
              </a:rPr>
              <a:t>a</a:t>
            </a:r>
            <a:r>
              <a:rPr lang="en-US" sz="2800" spc="50" dirty="0">
                <a:latin typeface="Arial"/>
                <a:cs typeface="Arial"/>
              </a:rPr>
              <a:t>r</a:t>
            </a:r>
            <a:r>
              <a:rPr lang="en-US" sz="2800" spc="5" dirty="0">
                <a:latin typeface="Arial"/>
                <a:cs typeface="Arial"/>
              </a:rPr>
              <a:t>t</a:t>
            </a:r>
            <a:r>
              <a:rPr lang="en-US" sz="2800" dirty="0">
                <a:latin typeface="Arial"/>
                <a:cs typeface="Arial"/>
              </a:rPr>
              <a:t>	 </a:t>
            </a:r>
            <a:r>
              <a:rPr lang="en-US" sz="2800" spc="40" dirty="0">
                <a:latin typeface="Arial"/>
                <a:cs typeface="Arial"/>
              </a:rPr>
              <a:t>o</a:t>
            </a:r>
            <a:r>
              <a:rPr lang="en-US" sz="2800" spc="5" dirty="0">
                <a:latin typeface="Arial"/>
                <a:cs typeface="Arial"/>
              </a:rPr>
              <a:t>f </a:t>
            </a:r>
            <a:r>
              <a:rPr lang="en-US" sz="2800" spc="40" dirty="0">
                <a:latin typeface="Arial"/>
                <a:cs typeface="Arial"/>
              </a:rPr>
              <a:t>c</a:t>
            </a:r>
            <a:r>
              <a:rPr lang="en-US" sz="2800" spc="35" dirty="0">
                <a:latin typeface="Arial"/>
                <a:cs typeface="Arial"/>
              </a:rPr>
              <a:t>o</a:t>
            </a:r>
            <a:r>
              <a:rPr lang="en-US" sz="2800" spc="25" dirty="0">
                <a:latin typeface="Arial"/>
                <a:cs typeface="Arial"/>
              </a:rPr>
              <a:t>m</a:t>
            </a:r>
            <a:r>
              <a:rPr lang="en-US" sz="2800" spc="35" dirty="0">
                <a:latin typeface="Arial"/>
                <a:cs typeface="Arial"/>
              </a:rPr>
              <a:t>pu</a:t>
            </a:r>
            <a:r>
              <a:rPr lang="en-US" sz="2800" spc="50" dirty="0">
                <a:latin typeface="Arial"/>
                <a:cs typeface="Arial"/>
              </a:rPr>
              <a:t>t</a:t>
            </a:r>
            <a:r>
              <a:rPr lang="en-US" sz="2800" spc="-35" dirty="0">
                <a:latin typeface="Arial"/>
                <a:cs typeface="Arial"/>
              </a:rPr>
              <a:t>e</a:t>
            </a:r>
            <a:r>
              <a:rPr lang="en-US" sz="2800" spc="5" dirty="0">
                <a:latin typeface="Arial"/>
                <a:cs typeface="Arial"/>
              </a:rPr>
              <a:t>r </a:t>
            </a:r>
            <a:r>
              <a:rPr lang="en-US" sz="2800" spc="-30" dirty="0">
                <a:latin typeface="Arial"/>
                <a:cs typeface="Arial"/>
              </a:rPr>
              <a:t>s</a:t>
            </a:r>
            <a:r>
              <a:rPr lang="en-US" sz="2800" spc="114" dirty="0">
                <a:latin typeface="Arial"/>
                <a:cs typeface="Arial"/>
              </a:rPr>
              <a:t>c</a:t>
            </a:r>
            <a:r>
              <a:rPr lang="en-US" sz="2800" spc="-15" dirty="0">
                <a:latin typeface="Arial"/>
                <a:cs typeface="Arial"/>
              </a:rPr>
              <a:t>i</a:t>
            </a:r>
            <a:r>
              <a:rPr lang="en-US" sz="2800" spc="-35" dirty="0">
                <a:latin typeface="Arial"/>
                <a:cs typeface="Arial"/>
              </a:rPr>
              <a:t>e</a:t>
            </a:r>
            <a:r>
              <a:rPr lang="en-US" sz="2800" spc="35" dirty="0">
                <a:latin typeface="Arial"/>
                <a:cs typeface="Arial"/>
              </a:rPr>
              <a:t>n</a:t>
            </a:r>
            <a:r>
              <a:rPr lang="en-US" sz="2800" spc="114" dirty="0">
                <a:latin typeface="Arial"/>
                <a:cs typeface="Arial"/>
              </a:rPr>
              <a:t>c</a:t>
            </a:r>
            <a:r>
              <a:rPr lang="en-US" sz="2800" spc="10" dirty="0">
                <a:latin typeface="Arial"/>
                <a:cs typeface="Arial"/>
              </a:rPr>
              <a:t>e concerned </a:t>
            </a:r>
            <a:r>
              <a:rPr lang="en-US" sz="2800" spc="105" dirty="0">
                <a:latin typeface="Arial"/>
                <a:cs typeface="Arial"/>
              </a:rPr>
              <a:t>w</a:t>
            </a:r>
            <a:r>
              <a:rPr lang="en-US" sz="2800" spc="-90" dirty="0">
                <a:latin typeface="Arial"/>
                <a:cs typeface="Arial"/>
              </a:rPr>
              <a:t>i</a:t>
            </a:r>
            <a:r>
              <a:rPr lang="en-US" sz="2800" spc="-20" dirty="0">
                <a:latin typeface="Arial"/>
                <a:cs typeface="Arial"/>
              </a:rPr>
              <a:t>t</a:t>
            </a:r>
            <a:r>
              <a:rPr lang="en-US" sz="2800" spc="10" dirty="0">
                <a:latin typeface="Arial"/>
                <a:cs typeface="Arial"/>
              </a:rPr>
              <a:t>h </a:t>
            </a:r>
            <a:r>
              <a:rPr lang="en-US" sz="2800" spc="110" dirty="0">
                <a:latin typeface="Arial"/>
                <a:cs typeface="Arial"/>
              </a:rPr>
              <a:t>d</a:t>
            </a:r>
            <a:r>
              <a:rPr lang="en-US" sz="2800" spc="-35" dirty="0">
                <a:latin typeface="Arial"/>
                <a:cs typeface="Arial"/>
              </a:rPr>
              <a:t>e</a:t>
            </a:r>
            <a:r>
              <a:rPr lang="en-US" sz="2800" spc="45" dirty="0">
                <a:latin typeface="Arial"/>
                <a:cs typeface="Arial"/>
              </a:rPr>
              <a:t>s</a:t>
            </a:r>
            <a:r>
              <a:rPr lang="en-US" sz="2800" spc="-15" dirty="0">
                <a:latin typeface="Arial"/>
                <a:cs typeface="Arial"/>
              </a:rPr>
              <a:t>i</a:t>
            </a:r>
            <a:r>
              <a:rPr lang="en-US" sz="2800" spc="40" dirty="0">
                <a:latin typeface="Arial"/>
                <a:cs typeface="Arial"/>
              </a:rPr>
              <a:t>g</a:t>
            </a:r>
            <a:r>
              <a:rPr lang="en-US" sz="2800" spc="110" dirty="0">
                <a:latin typeface="Arial"/>
                <a:cs typeface="Arial"/>
              </a:rPr>
              <a:t>n</a:t>
            </a:r>
            <a:r>
              <a:rPr lang="en-US" sz="2800" spc="-90" dirty="0">
                <a:latin typeface="Arial"/>
                <a:cs typeface="Arial"/>
              </a:rPr>
              <a:t>i</a:t>
            </a:r>
            <a:r>
              <a:rPr lang="en-US" sz="2800" spc="40" dirty="0">
                <a:latin typeface="Arial"/>
                <a:cs typeface="Arial"/>
              </a:rPr>
              <a:t>n</a:t>
            </a:r>
            <a:r>
              <a:rPr lang="en-US" sz="2800" spc="10" dirty="0">
                <a:latin typeface="Arial"/>
                <a:cs typeface="Arial"/>
              </a:rPr>
              <a:t>g</a:t>
            </a:r>
            <a:r>
              <a:rPr lang="en-US" sz="2800" dirty="0">
                <a:latin typeface="Arial"/>
                <a:cs typeface="Arial"/>
              </a:rPr>
              <a:t>	</a:t>
            </a:r>
            <a:r>
              <a:rPr lang="en-US" sz="2800" spc="-90" dirty="0">
                <a:latin typeface="Arial"/>
                <a:cs typeface="Arial"/>
              </a:rPr>
              <a:t>i</a:t>
            </a:r>
            <a:r>
              <a:rPr lang="en-US" sz="2800" spc="40" dirty="0">
                <a:latin typeface="Arial"/>
                <a:cs typeface="Arial"/>
              </a:rPr>
              <a:t>n</a:t>
            </a:r>
            <a:r>
              <a:rPr lang="en-US" sz="2800" spc="50" dirty="0">
                <a:latin typeface="Arial"/>
                <a:cs typeface="Arial"/>
              </a:rPr>
              <a:t>t</a:t>
            </a:r>
            <a:r>
              <a:rPr lang="en-US" sz="2800" spc="40" dirty="0">
                <a:latin typeface="Arial"/>
                <a:cs typeface="Arial"/>
              </a:rPr>
              <a:t>e</a:t>
            </a:r>
            <a:r>
              <a:rPr lang="en-US" sz="2800" spc="-15" dirty="0">
                <a:latin typeface="Arial"/>
                <a:cs typeface="Arial"/>
              </a:rPr>
              <a:t>ll</a:t>
            </a:r>
            <a:r>
              <a:rPr lang="en-US" sz="2800" spc="-90" dirty="0">
                <a:latin typeface="Arial"/>
                <a:cs typeface="Arial"/>
              </a:rPr>
              <a:t>i</a:t>
            </a:r>
            <a:r>
              <a:rPr lang="en-US" sz="2800" spc="110" dirty="0">
                <a:latin typeface="Arial"/>
                <a:cs typeface="Arial"/>
              </a:rPr>
              <a:t>g</a:t>
            </a:r>
            <a:r>
              <a:rPr lang="en-US" sz="2800" spc="-35" dirty="0">
                <a:latin typeface="Arial"/>
                <a:cs typeface="Arial"/>
              </a:rPr>
              <a:t>e</a:t>
            </a:r>
            <a:r>
              <a:rPr lang="en-US" sz="2800" spc="40" dirty="0">
                <a:latin typeface="Arial"/>
                <a:cs typeface="Arial"/>
              </a:rPr>
              <a:t>n</a:t>
            </a:r>
            <a:r>
              <a:rPr lang="en-US" sz="2800" spc="120" dirty="0">
                <a:latin typeface="Arial"/>
                <a:cs typeface="Arial"/>
              </a:rPr>
              <a:t>c</a:t>
            </a:r>
            <a:r>
              <a:rPr lang="en-US" sz="2800" spc="10" dirty="0">
                <a:latin typeface="Arial"/>
                <a:cs typeface="Arial"/>
              </a:rPr>
              <a:t>e </a:t>
            </a:r>
            <a:r>
              <a:rPr lang="en-US" sz="2800" spc="45" dirty="0">
                <a:latin typeface="Arial"/>
                <a:cs typeface="Arial"/>
              </a:rPr>
              <a:t>c</a:t>
            </a:r>
            <a:r>
              <a:rPr lang="en-US" sz="2800" spc="40" dirty="0">
                <a:latin typeface="Arial"/>
                <a:cs typeface="Arial"/>
              </a:rPr>
              <a:t>o</a:t>
            </a:r>
            <a:r>
              <a:rPr lang="en-US" sz="2800" spc="25" dirty="0">
                <a:latin typeface="Arial"/>
                <a:cs typeface="Arial"/>
              </a:rPr>
              <a:t>m</a:t>
            </a:r>
            <a:r>
              <a:rPr lang="en-US" sz="2800" spc="35" dirty="0">
                <a:latin typeface="Arial"/>
                <a:cs typeface="Arial"/>
              </a:rPr>
              <a:t>p</a:t>
            </a:r>
            <a:r>
              <a:rPr lang="en-US" sz="2800" spc="40" dirty="0">
                <a:latin typeface="Arial"/>
                <a:cs typeface="Arial"/>
              </a:rPr>
              <a:t>u</a:t>
            </a:r>
            <a:r>
              <a:rPr lang="en-US" sz="2800" spc="-20" dirty="0">
                <a:latin typeface="Arial"/>
                <a:cs typeface="Arial"/>
              </a:rPr>
              <a:t>t</a:t>
            </a:r>
            <a:r>
              <a:rPr lang="en-US" sz="2800" spc="40" dirty="0">
                <a:latin typeface="Arial"/>
                <a:cs typeface="Arial"/>
              </a:rPr>
              <a:t>e</a:t>
            </a:r>
            <a:r>
              <a:rPr lang="en-US" sz="2800" spc="5" dirty="0">
                <a:latin typeface="Arial"/>
                <a:cs typeface="Arial"/>
              </a:rPr>
              <a:t>r  systems  </a:t>
            </a:r>
            <a:r>
              <a:rPr lang="en-US" sz="2800" spc="-20" dirty="0">
                <a:latin typeface="Arial"/>
                <a:cs typeface="Arial"/>
              </a:rPr>
              <a:t>t</a:t>
            </a:r>
            <a:r>
              <a:rPr lang="en-US" sz="2800" spc="110" dirty="0">
                <a:latin typeface="Arial"/>
                <a:cs typeface="Arial"/>
              </a:rPr>
              <a:t>h</a:t>
            </a:r>
            <a:r>
              <a:rPr lang="en-US" sz="2800" spc="-35" dirty="0">
                <a:latin typeface="Arial"/>
                <a:cs typeface="Arial"/>
              </a:rPr>
              <a:t>a</a:t>
            </a:r>
            <a:r>
              <a:rPr lang="en-US" sz="2800" spc="5" dirty="0">
                <a:latin typeface="Arial"/>
                <a:cs typeface="Arial"/>
              </a:rPr>
              <a:t>t </a:t>
            </a:r>
            <a:r>
              <a:rPr lang="en-US" sz="2800" spc="-15" dirty="0">
                <a:latin typeface="Arial"/>
                <a:cs typeface="Arial"/>
              </a:rPr>
              <a:t>i</a:t>
            </a:r>
            <a:r>
              <a:rPr lang="en-US" sz="2800" spc="-30" dirty="0">
                <a:latin typeface="Arial"/>
                <a:cs typeface="Arial"/>
              </a:rPr>
              <a:t>s</a:t>
            </a:r>
            <a:r>
              <a:rPr lang="en-US" sz="2800" spc="5" dirty="0">
                <a:latin typeface="Arial"/>
                <a:cs typeface="Arial"/>
              </a:rPr>
              <a:t>, systems </a:t>
            </a:r>
            <a:r>
              <a:rPr lang="en-US" sz="2800" spc="-20" dirty="0">
                <a:latin typeface="Arial"/>
                <a:cs typeface="Arial"/>
              </a:rPr>
              <a:t>t</a:t>
            </a:r>
            <a:r>
              <a:rPr lang="en-US" sz="2800" spc="110" dirty="0">
                <a:latin typeface="Arial"/>
                <a:cs typeface="Arial"/>
              </a:rPr>
              <a:t>h</a:t>
            </a:r>
            <a:r>
              <a:rPr lang="en-US" sz="2800" spc="-40" dirty="0">
                <a:latin typeface="Arial"/>
                <a:cs typeface="Arial"/>
              </a:rPr>
              <a:t>a</a:t>
            </a:r>
            <a:r>
              <a:rPr lang="en-US" sz="2800" spc="5" dirty="0">
                <a:latin typeface="Arial"/>
                <a:cs typeface="Arial"/>
              </a:rPr>
              <a:t>t</a:t>
            </a:r>
            <a:r>
              <a:rPr lang="en-US" sz="2800" dirty="0">
                <a:latin typeface="Arial"/>
                <a:cs typeface="Arial"/>
              </a:rPr>
              <a:t>	</a:t>
            </a:r>
            <a:r>
              <a:rPr lang="en-US" sz="2800" spc="35" dirty="0">
                <a:latin typeface="Arial"/>
                <a:cs typeface="Arial"/>
              </a:rPr>
              <a:t>e</a:t>
            </a:r>
            <a:r>
              <a:rPr lang="en-US" sz="2800" spc="-105" dirty="0">
                <a:latin typeface="Arial"/>
                <a:cs typeface="Arial"/>
              </a:rPr>
              <a:t>x</a:t>
            </a:r>
            <a:r>
              <a:rPr lang="en-US" sz="2800" spc="110" dirty="0">
                <a:latin typeface="Arial"/>
                <a:cs typeface="Arial"/>
              </a:rPr>
              <a:t>h</a:t>
            </a:r>
            <a:r>
              <a:rPr lang="en-US" sz="2800" spc="-90" dirty="0">
                <a:latin typeface="Arial"/>
                <a:cs typeface="Arial"/>
              </a:rPr>
              <a:t>i</a:t>
            </a:r>
            <a:r>
              <a:rPr lang="en-US" sz="2800" spc="110" dirty="0">
                <a:latin typeface="Arial"/>
                <a:cs typeface="Arial"/>
              </a:rPr>
              <a:t>b</a:t>
            </a:r>
            <a:r>
              <a:rPr lang="en-US" sz="2800" spc="-15" dirty="0">
                <a:latin typeface="Arial"/>
                <a:cs typeface="Arial"/>
              </a:rPr>
              <a:t>i</a:t>
            </a:r>
            <a:r>
              <a:rPr lang="en-US" sz="2800" spc="5" dirty="0">
                <a:latin typeface="Arial"/>
                <a:cs typeface="Arial"/>
              </a:rPr>
              <a:t>t </a:t>
            </a:r>
            <a:r>
              <a:rPr lang="en-US" sz="2800" spc="-20" dirty="0">
                <a:latin typeface="Arial"/>
                <a:cs typeface="Arial"/>
              </a:rPr>
              <a:t>t</a:t>
            </a:r>
            <a:r>
              <a:rPr lang="en-US" sz="2800" spc="110" dirty="0">
                <a:latin typeface="Arial"/>
                <a:cs typeface="Arial"/>
              </a:rPr>
              <a:t>h</a:t>
            </a:r>
            <a:r>
              <a:rPr lang="en-US" sz="2800" spc="10" dirty="0">
                <a:latin typeface="Arial"/>
                <a:cs typeface="Arial"/>
              </a:rPr>
              <a:t>e </a:t>
            </a:r>
            <a:r>
              <a:rPr lang="en-US" sz="2800" spc="15" dirty="0">
                <a:latin typeface="Arial"/>
                <a:cs typeface="Arial"/>
              </a:rPr>
              <a:t>characteristics </a:t>
            </a:r>
            <a:r>
              <a:rPr lang="en-US" sz="2800" spc="60" dirty="0">
                <a:latin typeface="Arial"/>
                <a:cs typeface="Arial"/>
              </a:rPr>
              <a:t>we </a:t>
            </a:r>
            <a:r>
              <a:rPr lang="en-US" sz="2800" spc="25" dirty="0">
                <a:latin typeface="Arial"/>
                <a:cs typeface="Arial"/>
              </a:rPr>
              <a:t>associate </a:t>
            </a:r>
            <a:r>
              <a:rPr lang="en-US" sz="2800" spc="20" dirty="0">
                <a:latin typeface="Arial"/>
                <a:cs typeface="Arial"/>
              </a:rPr>
              <a:t>with </a:t>
            </a:r>
            <a:r>
              <a:rPr lang="en-US" sz="2800" spc="10" dirty="0">
                <a:latin typeface="Arial"/>
                <a:cs typeface="Arial"/>
              </a:rPr>
              <a:t>intelligence </a:t>
            </a:r>
            <a:r>
              <a:rPr lang="en-US" sz="2800" spc="-5" dirty="0">
                <a:latin typeface="Arial"/>
                <a:cs typeface="Arial"/>
              </a:rPr>
              <a:t>in </a:t>
            </a:r>
            <a:r>
              <a:rPr lang="en-US" sz="2800" spc="30" dirty="0">
                <a:latin typeface="Arial"/>
                <a:cs typeface="Arial"/>
              </a:rPr>
              <a:t>human </a:t>
            </a:r>
            <a:r>
              <a:rPr lang="en-US" sz="2800" spc="-750" dirty="0">
                <a:latin typeface="Arial"/>
                <a:cs typeface="Arial"/>
              </a:rPr>
              <a:t> </a:t>
            </a:r>
            <a:r>
              <a:rPr lang="en-US" sz="2800" spc="-30" dirty="0">
                <a:latin typeface="Arial"/>
                <a:cs typeface="Arial"/>
              </a:rPr>
              <a:t>behavior.”</a:t>
            </a:r>
            <a:endParaRPr lang="en-US" sz="2800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98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spc="-40" dirty="0">
                <a:latin typeface="Arial"/>
                <a:cs typeface="Arial"/>
              </a:rPr>
              <a:t>According</a:t>
            </a:r>
            <a:r>
              <a:rPr lang="en-US" sz="4000" b="1" spc="275" dirty="0">
                <a:latin typeface="Arial"/>
                <a:cs typeface="Arial"/>
              </a:rPr>
              <a:t> </a:t>
            </a:r>
            <a:r>
              <a:rPr lang="en-US" sz="4000" b="1" spc="20" dirty="0">
                <a:latin typeface="Arial"/>
                <a:cs typeface="Arial"/>
              </a:rPr>
              <a:t>to</a:t>
            </a:r>
            <a:r>
              <a:rPr lang="en-US" sz="4000" b="1" spc="-85" dirty="0">
                <a:latin typeface="Arial"/>
                <a:cs typeface="Arial"/>
              </a:rPr>
              <a:t> </a:t>
            </a:r>
            <a:r>
              <a:rPr lang="en-US" sz="4000" b="1" spc="-40" dirty="0">
                <a:latin typeface="Arial"/>
                <a:cs typeface="Arial"/>
              </a:rPr>
              <a:t>Elaine</a:t>
            </a:r>
            <a:r>
              <a:rPr lang="en-US" sz="4000" b="1" spc="200" dirty="0">
                <a:latin typeface="Arial"/>
                <a:cs typeface="Arial"/>
              </a:rPr>
              <a:t> </a:t>
            </a:r>
            <a:r>
              <a:rPr lang="en-US" sz="4000" b="1" spc="-35" dirty="0">
                <a:latin typeface="Arial"/>
                <a:cs typeface="Arial"/>
              </a:rPr>
              <a:t>Rich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400" dirty="0">
                <a:latin typeface="Times New Roman"/>
                <a:cs typeface="Times New Roman"/>
              </a:rPr>
              <a:t>“AI</a:t>
            </a:r>
            <a:r>
              <a:rPr lang="en-US" sz="2400" spc="-25" dirty="0">
                <a:latin typeface="Times New Roman"/>
                <a:cs typeface="Times New Roman"/>
              </a:rPr>
              <a:t> </a:t>
            </a:r>
            <a:r>
              <a:rPr lang="en-US" sz="2400" spc="-5" dirty="0">
                <a:latin typeface="Times New Roman"/>
                <a:cs typeface="Times New Roman"/>
              </a:rPr>
              <a:t>is</a:t>
            </a:r>
            <a:r>
              <a:rPr lang="en-US" sz="2400" spc="20" dirty="0">
                <a:latin typeface="Times New Roman"/>
                <a:cs typeface="Times New Roman"/>
              </a:rPr>
              <a:t> </a:t>
            </a:r>
            <a:r>
              <a:rPr lang="en-US" sz="2400" spc="-5" dirty="0">
                <a:latin typeface="Times New Roman"/>
                <a:cs typeface="Times New Roman"/>
              </a:rPr>
              <a:t>the</a:t>
            </a:r>
            <a:r>
              <a:rPr lang="en-US" sz="2400" spc="5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study</a:t>
            </a:r>
            <a:r>
              <a:rPr lang="en-US" sz="2400" spc="-95" dirty="0">
                <a:latin typeface="Times New Roman"/>
                <a:cs typeface="Times New Roman"/>
              </a:rPr>
              <a:t> </a:t>
            </a:r>
            <a:r>
              <a:rPr lang="en-US" sz="2400" spc="-40" dirty="0">
                <a:latin typeface="Times New Roman"/>
                <a:cs typeface="Times New Roman"/>
              </a:rPr>
              <a:t>of</a:t>
            </a:r>
            <a:r>
              <a:rPr lang="en-US" sz="2400" spc="120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how</a:t>
            </a:r>
            <a:r>
              <a:rPr lang="en-US" sz="2400" spc="-5" dirty="0">
                <a:latin typeface="Times New Roman"/>
                <a:cs typeface="Times New Roman"/>
              </a:rPr>
              <a:t> to</a:t>
            </a:r>
            <a:r>
              <a:rPr lang="en-US" sz="2400" spc="65" dirty="0">
                <a:latin typeface="Times New Roman"/>
                <a:cs typeface="Times New Roman"/>
              </a:rPr>
              <a:t> </a:t>
            </a:r>
            <a:r>
              <a:rPr lang="en-US" sz="2400" spc="-5" dirty="0">
                <a:latin typeface="Times New Roman"/>
                <a:cs typeface="Times New Roman"/>
              </a:rPr>
              <a:t>make</a:t>
            </a:r>
            <a:r>
              <a:rPr lang="en-US" sz="2400" spc="-65" dirty="0">
                <a:latin typeface="Times New Roman"/>
                <a:cs typeface="Times New Roman"/>
              </a:rPr>
              <a:t> </a:t>
            </a:r>
            <a:r>
              <a:rPr lang="en-US" sz="2400" spc="-30" dirty="0">
                <a:latin typeface="Times New Roman"/>
                <a:cs typeface="Times New Roman"/>
              </a:rPr>
              <a:t>computers</a:t>
            </a:r>
            <a:r>
              <a:rPr lang="en-US" sz="2400" spc="250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do</a:t>
            </a:r>
            <a:r>
              <a:rPr lang="en-US" sz="2400" spc="-5" dirty="0">
                <a:latin typeface="Times New Roman"/>
                <a:cs typeface="Times New Roman"/>
              </a:rPr>
              <a:t> things</a:t>
            </a:r>
            <a:r>
              <a:rPr lang="en-US" sz="2400" spc="30" dirty="0">
                <a:latin typeface="Times New Roman"/>
                <a:cs typeface="Times New Roman"/>
              </a:rPr>
              <a:t> </a:t>
            </a:r>
            <a:r>
              <a:rPr lang="en-US" sz="2400" spc="5" dirty="0">
                <a:latin typeface="Times New Roman"/>
                <a:cs typeface="Times New Roman"/>
              </a:rPr>
              <a:t>at </a:t>
            </a:r>
            <a:r>
              <a:rPr lang="en-US" sz="2400" spc="-735" dirty="0">
                <a:latin typeface="Times New Roman"/>
                <a:cs typeface="Times New Roman"/>
              </a:rPr>
              <a:t> </a:t>
            </a:r>
            <a:r>
              <a:rPr lang="en-US" sz="2400" spc="-15" dirty="0">
                <a:latin typeface="Times New Roman"/>
                <a:cs typeface="Times New Roman"/>
              </a:rPr>
              <a:t>which,</a:t>
            </a:r>
            <a:r>
              <a:rPr lang="en-US" sz="2400" spc="70" dirty="0">
                <a:latin typeface="Times New Roman"/>
                <a:cs typeface="Times New Roman"/>
              </a:rPr>
              <a:t> </a:t>
            </a:r>
            <a:r>
              <a:rPr lang="en-US" sz="2400" spc="5" dirty="0">
                <a:latin typeface="Times New Roman"/>
                <a:cs typeface="Times New Roman"/>
              </a:rPr>
              <a:t>at</a:t>
            </a:r>
            <a:r>
              <a:rPr lang="en-US" sz="2400" spc="-5" dirty="0">
                <a:latin typeface="Times New Roman"/>
                <a:cs typeface="Times New Roman"/>
              </a:rPr>
              <a:t> the</a:t>
            </a:r>
            <a:r>
              <a:rPr lang="en-US" sz="2400" spc="15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moment,</a:t>
            </a:r>
            <a:r>
              <a:rPr lang="en-US" sz="2400" spc="135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people</a:t>
            </a:r>
            <a:r>
              <a:rPr lang="en-US" sz="2400" spc="155" dirty="0">
                <a:latin typeface="Times New Roman"/>
                <a:cs typeface="Times New Roman"/>
              </a:rPr>
              <a:t> </a:t>
            </a:r>
            <a:r>
              <a:rPr lang="en-US" sz="2400" spc="-5" dirty="0">
                <a:latin typeface="Times New Roman"/>
                <a:cs typeface="Times New Roman"/>
              </a:rPr>
              <a:t>are</a:t>
            </a:r>
            <a:r>
              <a:rPr lang="en-US" sz="2400" spc="10" dirty="0">
                <a:latin typeface="Times New Roman"/>
                <a:cs typeface="Times New Roman"/>
              </a:rPr>
              <a:t> </a:t>
            </a:r>
            <a:r>
              <a:rPr lang="en-US" sz="2400" spc="-25" dirty="0">
                <a:latin typeface="Times New Roman"/>
                <a:cs typeface="Times New Roman"/>
              </a:rPr>
              <a:t>better”</a:t>
            </a:r>
            <a:endParaRPr lang="en-US" sz="2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2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spc="30" dirty="0">
                <a:latin typeface="Arial"/>
                <a:cs typeface="Arial"/>
              </a:rPr>
              <a:t>A</a:t>
            </a:r>
            <a:r>
              <a:rPr lang="en-US" sz="4000" spc="10" dirty="0">
                <a:latin typeface="Arial"/>
                <a:cs typeface="Arial"/>
              </a:rPr>
              <a:t>n</a:t>
            </a:r>
            <a:r>
              <a:rPr lang="en-US" sz="4000" spc="-215" dirty="0">
                <a:latin typeface="Arial"/>
                <a:cs typeface="Arial"/>
              </a:rPr>
              <a:t> </a:t>
            </a:r>
            <a:r>
              <a:rPr lang="en-US" sz="4000" spc="30" dirty="0">
                <a:latin typeface="Arial"/>
                <a:cs typeface="Arial"/>
              </a:rPr>
              <a:t>A</a:t>
            </a:r>
            <a:r>
              <a:rPr lang="en-US" sz="4000" spc="5" dirty="0">
                <a:latin typeface="Arial"/>
                <a:cs typeface="Arial"/>
              </a:rPr>
              <a:t>I</a:t>
            </a:r>
            <a:r>
              <a:rPr lang="en-US" sz="4000" spc="-70" dirty="0">
                <a:latin typeface="Arial"/>
                <a:cs typeface="Arial"/>
              </a:rPr>
              <a:t> </a:t>
            </a:r>
            <a:r>
              <a:rPr lang="en-US" sz="4000" spc="45" dirty="0">
                <a:latin typeface="Arial"/>
                <a:cs typeface="Arial"/>
              </a:rPr>
              <a:t>s</a:t>
            </a:r>
            <a:r>
              <a:rPr lang="en-US" sz="4000" spc="-30" dirty="0">
                <a:latin typeface="Arial"/>
                <a:cs typeface="Arial"/>
              </a:rPr>
              <a:t>y</a:t>
            </a:r>
            <a:r>
              <a:rPr lang="en-US" sz="4000" spc="45" dirty="0">
                <a:latin typeface="Arial"/>
                <a:cs typeface="Arial"/>
              </a:rPr>
              <a:t>s</a:t>
            </a:r>
            <a:r>
              <a:rPr lang="en-US" sz="4000" spc="5" dirty="0">
                <a:latin typeface="Arial"/>
                <a:cs typeface="Arial"/>
              </a:rPr>
              <a:t>te</a:t>
            </a:r>
            <a:r>
              <a:rPr lang="en-US" sz="4000" spc="20" dirty="0">
                <a:latin typeface="Arial"/>
                <a:cs typeface="Arial"/>
              </a:rPr>
              <a:t>m</a:t>
            </a:r>
            <a:r>
              <a:rPr lang="en-US" sz="4000" spc="-130" dirty="0">
                <a:latin typeface="Arial"/>
                <a:cs typeface="Arial"/>
              </a:rPr>
              <a:t> </a:t>
            </a:r>
            <a:r>
              <a:rPr lang="en-US" sz="4000" spc="45" dirty="0">
                <a:latin typeface="Arial"/>
                <a:cs typeface="Arial"/>
              </a:rPr>
              <a:t>s</a:t>
            </a:r>
            <a:r>
              <a:rPr lang="en-US" sz="4000" spc="5" dirty="0">
                <a:latin typeface="Arial"/>
                <a:cs typeface="Arial"/>
              </a:rPr>
              <a:t>hou</a:t>
            </a:r>
            <a:r>
              <a:rPr lang="en-US" sz="4000" spc="45" dirty="0">
                <a:latin typeface="Arial"/>
                <a:cs typeface="Arial"/>
              </a:rPr>
              <a:t>l</a:t>
            </a:r>
            <a:r>
              <a:rPr lang="en-US" sz="4000" spc="10" dirty="0">
                <a:latin typeface="Arial"/>
                <a:cs typeface="Arial"/>
              </a:rPr>
              <a:t>d</a:t>
            </a:r>
            <a:r>
              <a:rPr lang="en-US" sz="4000" spc="-215" dirty="0">
                <a:latin typeface="Arial"/>
                <a:cs typeface="Arial"/>
              </a:rPr>
              <a:t> </a:t>
            </a:r>
            <a:r>
              <a:rPr lang="en-US" sz="4000" spc="5" dirty="0">
                <a:latin typeface="Arial"/>
                <a:cs typeface="Arial"/>
              </a:rPr>
              <a:t>h</a:t>
            </a:r>
            <a:r>
              <a:rPr lang="en-US" sz="4000" spc="15" dirty="0">
                <a:latin typeface="Arial"/>
                <a:cs typeface="Arial"/>
              </a:rPr>
              <a:t>a</a:t>
            </a:r>
            <a:r>
              <a:rPr lang="en-US" sz="4000" spc="114" dirty="0">
                <a:latin typeface="Arial"/>
                <a:cs typeface="Arial"/>
              </a:rPr>
              <a:t>v</a:t>
            </a:r>
            <a:r>
              <a:rPr lang="en-US" sz="4000" spc="10" dirty="0">
                <a:latin typeface="Arial"/>
                <a:cs typeface="Arial"/>
              </a:rPr>
              <a:t>e</a:t>
            </a:r>
            <a:br>
              <a:rPr lang="en-US" sz="4000" dirty="0">
                <a:latin typeface="Arial"/>
                <a:cs typeface="Arial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15"/>
              </a:spcBef>
              <a:buNone/>
            </a:pPr>
            <a:endParaRPr lang="en-US" sz="4000" dirty="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buSzPct val="40625"/>
              <a:buFont typeface="MS UI Gothic"/>
              <a:buChar char="➢"/>
              <a:tabLst>
                <a:tab pos="194945" algn="l"/>
              </a:tabLst>
            </a:pPr>
            <a:r>
              <a:rPr lang="en-US" sz="2400" spc="10" dirty="0">
                <a:latin typeface="Arial"/>
                <a:cs typeface="Arial"/>
              </a:rPr>
              <a:t>Cap</a:t>
            </a:r>
            <a:r>
              <a:rPr lang="en-US" sz="2400" spc="15" dirty="0">
                <a:latin typeface="Arial"/>
                <a:cs typeface="Arial"/>
              </a:rPr>
              <a:t>a</a:t>
            </a:r>
            <a:r>
              <a:rPr lang="en-US" sz="2400" spc="5" dirty="0">
                <a:latin typeface="Arial"/>
                <a:cs typeface="Arial"/>
              </a:rPr>
              <a:t>b</a:t>
            </a:r>
            <a:r>
              <a:rPr lang="en-US" sz="2400" spc="40" dirty="0">
                <a:latin typeface="Arial"/>
                <a:cs typeface="Arial"/>
              </a:rPr>
              <a:t>i</a:t>
            </a:r>
            <a:r>
              <a:rPr lang="en-US" sz="2400" spc="30" dirty="0">
                <a:latin typeface="Arial"/>
                <a:cs typeface="Arial"/>
              </a:rPr>
              <a:t>li</a:t>
            </a:r>
            <a:r>
              <a:rPr lang="en-US" sz="2400" dirty="0">
                <a:latin typeface="Arial"/>
                <a:cs typeface="Arial"/>
              </a:rPr>
              <a:t>t</a:t>
            </a:r>
            <a:r>
              <a:rPr lang="en-US" sz="2400" spc="10" dirty="0">
                <a:latin typeface="Arial"/>
                <a:cs typeface="Arial"/>
              </a:rPr>
              <a:t>y</a:t>
            </a:r>
            <a:r>
              <a:rPr lang="en-US" sz="2400" spc="-260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t</a:t>
            </a:r>
            <a:r>
              <a:rPr lang="en-US" sz="2400" spc="10" dirty="0">
                <a:latin typeface="Arial"/>
                <a:cs typeface="Arial"/>
              </a:rPr>
              <a:t>o</a:t>
            </a:r>
            <a:r>
              <a:rPr lang="en-US" sz="2400" spc="-70" dirty="0">
                <a:latin typeface="Arial"/>
                <a:cs typeface="Arial"/>
              </a:rPr>
              <a:t> </a:t>
            </a:r>
            <a:r>
              <a:rPr lang="en-US" sz="2400" spc="5" dirty="0">
                <a:latin typeface="Arial"/>
                <a:cs typeface="Arial"/>
              </a:rPr>
              <a:t>p</a:t>
            </a:r>
            <a:r>
              <a:rPr lang="en-US" sz="2400" spc="-15" dirty="0">
                <a:latin typeface="Arial"/>
                <a:cs typeface="Arial"/>
              </a:rPr>
              <a:t>r</a:t>
            </a:r>
            <a:r>
              <a:rPr lang="en-US" sz="2400" spc="5" dirty="0">
                <a:latin typeface="Arial"/>
                <a:cs typeface="Arial"/>
              </a:rPr>
              <a:t>o</a:t>
            </a:r>
            <a:r>
              <a:rPr lang="en-US" sz="2400" spc="125" dirty="0">
                <a:latin typeface="Arial"/>
                <a:cs typeface="Arial"/>
              </a:rPr>
              <a:t>v</a:t>
            </a:r>
            <a:r>
              <a:rPr lang="en-US" sz="2400" spc="30" dirty="0">
                <a:latin typeface="Arial"/>
                <a:cs typeface="Arial"/>
              </a:rPr>
              <a:t>i</a:t>
            </a:r>
            <a:r>
              <a:rPr lang="en-US" sz="2400" spc="5" dirty="0">
                <a:latin typeface="Arial"/>
                <a:cs typeface="Arial"/>
              </a:rPr>
              <a:t>d</a:t>
            </a:r>
            <a:r>
              <a:rPr lang="en-US" sz="2400" spc="10" dirty="0">
                <a:latin typeface="Arial"/>
                <a:cs typeface="Arial"/>
              </a:rPr>
              <a:t>e</a:t>
            </a:r>
            <a:r>
              <a:rPr lang="en-US" sz="2400" spc="-210" dirty="0">
                <a:latin typeface="Arial"/>
                <a:cs typeface="Arial"/>
              </a:rPr>
              <a:t> </a:t>
            </a:r>
            <a:r>
              <a:rPr lang="en-US" sz="2400" spc="-25" dirty="0">
                <a:latin typeface="Arial"/>
                <a:cs typeface="Arial"/>
              </a:rPr>
              <a:t>r</a:t>
            </a:r>
            <a:r>
              <a:rPr lang="en-US" sz="2400" spc="5" dirty="0">
                <a:latin typeface="Arial"/>
                <a:cs typeface="Arial"/>
              </a:rPr>
              <a:t>ea</a:t>
            </a:r>
            <a:r>
              <a:rPr lang="en-US" sz="2400" spc="50" dirty="0">
                <a:latin typeface="Arial"/>
                <a:cs typeface="Arial"/>
              </a:rPr>
              <a:t>s</a:t>
            </a:r>
            <a:r>
              <a:rPr lang="en-US" sz="2400" spc="5" dirty="0">
                <a:latin typeface="Arial"/>
                <a:cs typeface="Arial"/>
              </a:rPr>
              <a:t>o</a:t>
            </a:r>
            <a:r>
              <a:rPr lang="en-US" sz="2400" spc="10" dirty="0">
                <a:latin typeface="Arial"/>
                <a:cs typeface="Arial"/>
              </a:rPr>
              <a:t>n</a:t>
            </a:r>
            <a:r>
              <a:rPr lang="en-US" sz="2400" spc="-135" dirty="0">
                <a:latin typeface="Arial"/>
                <a:cs typeface="Arial"/>
              </a:rPr>
              <a:t> </a:t>
            </a:r>
            <a:r>
              <a:rPr lang="en-US" sz="2400" spc="5" dirty="0">
                <a:latin typeface="Arial"/>
                <a:cs typeface="Arial"/>
              </a:rPr>
              <a:t>a</a:t>
            </a:r>
            <a:r>
              <a:rPr lang="en-US" sz="2400" spc="15" dirty="0">
                <a:latin typeface="Arial"/>
                <a:cs typeface="Arial"/>
              </a:rPr>
              <a:t>b</a:t>
            </a:r>
            <a:r>
              <a:rPr lang="en-US" sz="2400" spc="5" dirty="0">
                <a:latin typeface="Arial"/>
                <a:cs typeface="Arial"/>
              </a:rPr>
              <a:t>o</a:t>
            </a:r>
            <a:r>
              <a:rPr lang="en-US" sz="2400" spc="15" dirty="0">
                <a:latin typeface="Arial"/>
                <a:cs typeface="Arial"/>
              </a:rPr>
              <a:t>u</a:t>
            </a:r>
            <a:r>
              <a:rPr lang="en-US" sz="2400" spc="5" dirty="0">
                <a:latin typeface="Arial"/>
                <a:cs typeface="Arial"/>
              </a:rPr>
              <a:t>t</a:t>
            </a:r>
            <a:r>
              <a:rPr lang="en-US" sz="2400" spc="-150" dirty="0">
                <a:latin typeface="Arial"/>
                <a:cs typeface="Arial"/>
              </a:rPr>
              <a:t> </a:t>
            </a:r>
            <a:r>
              <a:rPr lang="en-US" sz="2400" spc="45" dirty="0">
                <a:latin typeface="Arial"/>
                <a:cs typeface="Arial"/>
              </a:rPr>
              <a:t>s</a:t>
            </a:r>
            <a:r>
              <a:rPr lang="en-US" sz="2400" spc="5" dirty="0">
                <a:latin typeface="Arial"/>
                <a:cs typeface="Arial"/>
              </a:rPr>
              <a:t>o</a:t>
            </a:r>
            <a:r>
              <a:rPr lang="en-US" sz="2400" spc="35" dirty="0">
                <a:latin typeface="Arial"/>
                <a:cs typeface="Arial"/>
              </a:rPr>
              <a:t>m</a:t>
            </a:r>
            <a:r>
              <a:rPr lang="en-US" sz="2400" spc="5" dirty="0">
                <a:latin typeface="Arial"/>
                <a:cs typeface="Arial"/>
              </a:rPr>
              <a:t>et</a:t>
            </a:r>
            <a:r>
              <a:rPr lang="en-US" sz="2400" spc="20" dirty="0">
                <a:latin typeface="Arial"/>
                <a:cs typeface="Arial"/>
              </a:rPr>
              <a:t>h</a:t>
            </a:r>
            <a:r>
              <a:rPr lang="en-US" sz="2400" spc="30" dirty="0">
                <a:latin typeface="Arial"/>
                <a:cs typeface="Arial"/>
              </a:rPr>
              <a:t>i</a:t>
            </a:r>
            <a:r>
              <a:rPr lang="en-US" sz="2400" spc="5" dirty="0">
                <a:latin typeface="Arial"/>
                <a:cs typeface="Arial"/>
              </a:rPr>
              <a:t>ng</a:t>
            </a:r>
            <a:endParaRPr lang="en-US" sz="2400" dirty="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spcBef>
                <a:spcPts val="1935"/>
              </a:spcBef>
              <a:buSzPct val="40625"/>
              <a:buFont typeface="MS UI Gothic"/>
              <a:buChar char="➢"/>
              <a:tabLst>
                <a:tab pos="194945" algn="l"/>
              </a:tabLst>
            </a:pPr>
            <a:r>
              <a:rPr lang="en-US" sz="2400" spc="10" dirty="0">
                <a:latin typeface="Arial"/>
                <a:cs typeface="Arial"/>
              </a:rPr>
              <a:t>Cap</a:t>
            </a:r>
            <a:r>
              <a:rPr lang="en-US" sz="2400" spc="15" dirty="0">
                <a:latin typeface="Arial"/>
                <a:cs typeface="Arial"/>
              </a:rPr>
              <a:t>a</a:t>
            </a:r>
            <a:r>
              <a:rPr lang="en-US" sz="2400" spc="5" dirty="0">
                <a:latin typeface="Arial"/>
                <a:cs typeface="Arial"/>
              </a:rPr>
              <a:t>b</a:t>
            </a:r>
            <a:r>
              <a:rPr lang="en-US" sz="2400" spc="40" dirty="0">
                <a:latin typeface="Arial"/>
                <a:cs typeface="Arial"/>
              </a:rPr>
              <a:t>i</a:t>
            </a:r>
            <a:r>
              <a:rPr lang="en-US" sz="2400" spc="30" dirty="0">
                <a:latin typeface="Arial"/>
                <a:cs typeface="Arial"/>
              </a:rPr>
              <a:t>li</a:t>
            </a:r>
            <a:r>
              <a:rPr lang="en-US" sz="2400" dirty="0">
                <a:latin typeface="Arial"/>
                <a:cs typeface="Arial"/>
              </a:rPr>
              <a:t>t</a:t>
            </a:r>
            <a:r>
              <a:rPr lang="en-US" sz="2400" spc="10" dirty="0">
                <a:latin typeface="Arial"/>
                <a:cs typeface="Arial"/>
              </a:rPr>
              <a:t>y</a:t>
            </a:r>
            <a:r>
              <a:rPr lang="en-US" sz="2400" spc="-260" dirty="0">
                <a:latin typeface="Arial"/>
                <a:cs typeface="Arial"/>
              </a:rPr>
              <a:t> </a:t>
            </a:r>
            <a:r>
              <a:rPr lang="en-US" sz="2400" spc="5" dirty="0">
                <a:latin typeface="Arial"/>
                <a:cs typeface="Arial"/>
              </a:rPr>
              <a:t>of</a:t>
            </a:r>
            <a:r>
              <a:rPr lang="en-US" sz="2400" spc="-65" dirty="0">
                <a:latin typeface="Arial"/>
                <a:cs typeface="Arial"/>
              </a:rPr>
              <a:t> </a:t>
            </a:r>
            <a:r>
              <a:rPr lang="en-US" sz="2400" spc="5" dirty="0">
                <a:latin typeface="Arial"/>
                <a:cs typeface="Arial"/>
              </a:rPr>
              <a:t>n</a:t>
            </a:r>
            <a:r>
              <a:rPr lang="en-US" sz="2400" spc="15" dirty="0">
                <a:latin typeface="Arial"/>
                <a:cs typeface="Arial"/>
              </a:rPr>
              <a:t>a</a:t>
            </a:r>
            <a:r>
              <a:rPr lang="en-US" sz="2400" spc="5" dirty="0">
                <a:latin typeface="Arial"/>
                <a:cs typeface="Arial"/>
              </a:rPr>
              <a:t>tu</a:t>
            </a:r>
            <a:r>
              <a:rPr lang="en-US" sz="2400" spc="-15" dirty="0">
                <a:latin typeface="Arial"/>
                <a:cs typeface="Arial"/>
              </a:rPr>
              <a:t>r</a:t>
            </a:r>
            <a:r>
              <a:rPr lang="en-US" sz="2400" spc="5" dirty="0">
                <a:latin typeface="Arial"/>
                <a:cs typeface="Arial"/>
              </a:rPr>
              <a:t>al</a:t>
            </a:r>
            <a:r>
              <a:rPr lang="en-US" sz="2400" spc="-110" dirty="0">
                <a:latin typeface="Arial"/>
                <a:cs typeface="Arial"/>
              </a:rPr>
              <a:t> </a:t>
            </a:r>
            <a:r>
              <a:rPr lang="en-US" sz="2400" spc="30" dirty="0">
                <a:latin typeface="Arial"/>
                <a:cs typeface="Arial"/>
              </a:rPr>
              <a:t>l</a:t>
            </a:r>
            <a:r>
              <a:rPr lang="en-US" sz="2400" spc="5" dirty="0">
                <a:latin typeface="Arial"/>
                <a:cs typeface="Arial"/>
              </a:rPr>
              <a:t>ang</a:t>
            </a:r>
            <a:r>
              <a:rPr lang="en-US" sz="2400" spc="25" dirty="0">
                <a:latin typeface="Arial"/>
                <a:cs typeface="Arial"/>
              </a:rPr>
              <a:t>u</a:t>
            </a:r>
            <a:r>
              <a:rPr lang="en-US" sz="2400" spc="5" dirty="0">
                <a:latin typeface="Arial"/>
                <a:cs typeface="Arial"/>
              </a:rPr>
              <a:t>a</a:t>
            </a:r>
            <a:r>
              <a:rPr lang="en-US" sz="2400" spc="15" dirty="0">
                <a:latin typeface="Arial"/>
                <a:cs typeface="Arial"/>
              </a:rPr>
              <a:t>g</a:t>
            </a:r>
            <a:r>
              <a:rPr lang="en-US" sz="2400" spc="10" dirty="0">
                <a:latin typeface="Arial"/>
                <a:cs typeface="Arial"/>
              </a:rPr>
              <a:t>e</a:t>
            </a:r>
            <a:r>
              <a:rPr lang="en-US" sz="2400" spc="-215" dirty="0">
                <a:latin typeface="Arial"/>
                <a:cs typeface="Arial"/>
              </a:rPr>
              <a:t> </a:t>
            </a:r>
            <a:r>
              <a:rPr lang="en-US" sz="2400" spc="5" dirty="0">
                <a:latin typeface="Arial"/>
                <a:cs typeface="Arial"/>
              </a:rPr>
              <a:t>p</a:t>
            </a:r>
            <a:r>
              <a:rPr lang="en-US" sz="2400" spc="-15" dirty="0">
                <a:latin typeface="Arial"/>
                <a:cs typeface="Arial"/>
              </a:rPr>
              <a:t>r</a:t>
            </a:r>
            <a:r>
              <a:rPr lang="en-US" sz="2400" spc="5" dirty="0">
                <a:latin typeface="Arial"/>
                <a:cs typeface="Arial"/>
              </a:rPr>
              <a:t>o</a:t>
            </a:r>
            <a:r>
              <a:rPr lang="en-US" sz="2400" spc="45" dirty="0">
                <a:latin typeface="Arial"/>
                <a:cs typeface="Arial"/>
              </a:rPr>
              <a:t>c</a:t>
            </a:r>
            <a:r>
              <a:rPr lang="en-US" sz="2400" spc="5" dirty="0">
                <a:latin typeface="Arial"/>
                <a:cs typeface="Arial"/>
              </a:rPr>
              <a:t>e</a:t>
            </a:r>
            <a:r>
              <a:rPr lang="en-US" sz="2400" spc="50" dirty="0">
                <a:latin typeface="Arial"/>
                <a:cs typeface="Arial"/>
              </a:rPr>
              <a:t>s</a:t>
            </a:r>
            <a:r>
              <a:rPr lang="en-US" sz="2400" spc="45" dirty="0">
                <a:latin typeface="Arial"/>
                <a:cs typeface="Arial"/>
              </a:rPr>
              <a:t>s</a:t>
            </a:r>
            <a:r>
              <a:rPr lang="en-US" sz="2400" spc="30" dirty="0">
                <a:latin typeface="Arial"/>
                <a:cs typeface="Arial"/>
              </a:rPr>
              <a:t>i</a:t>
            </a:r>
            <a:r>
              <a:rPr lang="en-US" sz="2400" spc="5" dirty="0">
                <a:latin typeface="Arial"/>
                <a:cs typeface="Arial"/>
              </a:rPr>
              <a:t>ng</a:t>
            </a:r>
            <a:endParaRPr lang="en-US" sz="2400" dirty="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spcBef>
                <a:spcPts val="1935"/>
              </a:spcBef>
              <a:buSzPct val="40625"/>
              <a:buFont typeface="MS UI Gothic"/>
              <a:buChar char="➢"/>
              <a:tabLst>
                <a:tab pos="194945" algn="l"/>
              </a:tabLst>
            </a:pPr>
            <a:r>
              <a:rPr lang="en-US" sz="2400" spc="10" dirty="0">
                <a:latin typeface="Arial"/>
                <a:cs typeface="Arial"/>
              </a:rPr>
              <a:t>Cap</a:t>
            </a:r>
            <a:r>
              <a:rPr lang="en-US" sz="2400" spc="15" dirty="0">
                <a:latin typeface="Arial"/>
                <a:cs typeface="Arial"/>
              </a:rPr>
              <a:t>a</a:t>
            </a:r>
            <a:r>
              <a:rPr lang="en-US" sz="2400" spc="5" dirty="0">
                <a:latin typeface="Arial"/>
                <a:cs typeface="Arial"/>
              </a:rPr>
              <a:t>b</a:t>
            </a:r>
            <a:r>
              <a:rPr lang="en-US" sz="2400" spc="40" dirty="0">
                <a:latin typeface="Arial"/>
                <a:cs typeface="Arial"/>
              </a:rPr>
              <a:t>i</a:t>
            </a:r>
            <a:r>
              <a:rPr lang="en-US" sz="2400" spc="30" dirty="0">
                <a:latin typeface="Arial"/>
                <a:cs typeface="Arial"/>
              </a:rPr>
              <a:t>li</a:t>
            </a:r>
            <a:r>
              <a:rPr lang="en-US" sz="2400" dirty="0">
                <a:latin typeface="Arial"/>
                <a:cs typeface="Arial"/>
              </a:rPr>
              <a:t>t</a:t>
            </a:r>
            <a:r>
              <a:rPr lang="en-US" sz="2400" spc="10" dirty="0">
                <a:latin typeface="Arial"/>
                <a:cs typeface="Arial"/>
              </a:rPr>
              <a:t>y</a:t>
            </a:r>
            <a:r>
              <a:rPr lang="en-US" sz="2400" spc="-260" dirty="0">
                <a:latin typeface="Arial"/>
                <a:cs typeface="Arial"/>
              </a:rPr>
              <a:t> </a:t>
            </a:r>
            <a:r>
              <a:rPr lang="en-US" sz="2400" spc="5" dirty="0">
                <a:latin typeface="Arial"/>
                <a:cs typeface="Arial"/>
              </a:rPr>
              <a:t>of</a:t>
            </a:r>
            <a:r>
              <a:rPr lang="en-US" sz="2400" spc="-65" dirty="0">
                <a:latin typeface="Arial"/>
                <a:cs typeface="Arial"/>
              </a:rPr>
              <a:t> </a:t>
            </a:r>
            <a:r>
              <a:rPr lang="en-US" sz="2400" spc="30" dirty="0">
                <a:latin typeface="Arial"/>
                <a:cs typeface="Arial"/>
              </a:rPr>
              <a:t>l</a:t>
            </a:r>
            <a:r>
              <a:rPr lang="en-US" sz="2400" spc="5" dirty="0">
                <a:latin typeface="Arial"/>
                <a:cs typeface="Arial"/>
              </a:rPr>
              <a:t>e</a:t>
            </a:r>
            <a:r>
              <a:rPr lang="en-US" sz="2400" spc="15" dirty="0">
                <a:latin typeface="Arial"/>
                <a:cs typeface="Arial"/>
              </a:rPr>
              <a:t>a</a:t>
            </a:r>
            <a:r>
              <a:rPr lang="en-US" sz="2400" spc="-25" dirty="0">
                <a:latin typeface="Arial"/>
                <a:cs typeface="Arial"/>
              </a:rPr>
              <a:t>r</a:t>
            </a:r>
            <a:r>
              <a:rPr lang="en-US" sz="2400" spc="5" dirty="0">
                <a:latin typeface="Arial"/>
                <a:cs typeface="Arial"/>
              </a:rPr>
              <a:t>n</a:t>
            </a:r>
            <a:r>
              <a:rPr lang="en-US" sz="2400" spc="35" dirty="0">
                <a:latin typeface="Arial"/>
                <a:cs typeface="Arial"/>
              </a:rPr>
              <a:t>i</a:t>
            </a:r>
            <a:r>
              <a:rPr lang="en-US" sz="2400" spc="5" dirty="0">
                <a:latin typeface="Arial"/>
                <a:cs typeface="Arial"/>
              </a:rPr>
              <a:t>n</a:t>
            </a:r>
            <a:r>
              <a:rPr lang="en-US" sz="2400" spc="10" dirty="0">
                <a:latin typeface="Arial"/>
                <a:cs typeface="Arial"/>
              </a:rPr>
              <a:t>g</a:t>
            </a:r>
            <a:r>
              <a:rPr lang="en-US" sz="2400" spc="-135" dirty="0">
                <a:latin typeface="Arial"/>
                <a:cs typeface="Arial"/>
              </a:rPr>
              <a:t> </a:t>
            </a:r>
            <a:r>
              <a:rPr lang="en-US" sz="2400" spc="5" dirty="0">
                <a:latin typeface="Arial"/>
                <a:cs typeface="Arial"/>
              </a:rPr>
              <a:t>p</a:t>
            </a:r>
            <a:r>
              <a:rPr lang="en-US" sz="2400" spc="15" dirty="0">
                <a:latin typeface="Arial"/>
                <a:cs typeface="Arial"/>
              </a:rPr>
              <a:t>a</a:t>
            </a:r>
            <a:r>
              <a:rPr lang="en-US" sz="2400" spc="45" dirty="0">
                <a:latin typeface="Arial"/>
                <a:cs typeface="Arial"/>
              </a:rPr>
              <a:t>s</a:t>
            </a:r>
            <a:r>
              <a:rPr lang="en-US" sz="2400" spc="5" dirty="0">
                <a:latin typeface="Arial"/>
                <a:cs typeface="Arial"/>
              </a:rPr>
              <a:t>t</a:t>
            </a:r>
            <a:r>
              <a:rPr lang="en-US" sz="2400" spc="-150" dirty="0">
                <a:latin typeface="Arial"/>
                <a:cs typeface="Arial"/>
              </a:rPr>
              <a:t> </a:t>
            </a:r>
            <a:r>
              <a:rPr lang="en-US" sz="2400" spc="5" dirty="0">
                <a:latin typeface="Arial"/>
                <a:cs typeface="Arial"/>
              </a:rPr>
              <a:t>e</a:t>
            </a:r>
            <a:r>
              <a:rPr lang="en-US" sz="2400" spc="50" dirty="0">
                <a:latin typeface="Arial"/>
                <a:cs typeface="Arial"/>
              </a:rPr>
              <a:t>x</a:t>
            </a:r>
            <a:r>
              <a:rPr lang="en-US" sz="2400" spc="5" dirty="0">
                <a:latin typeface="Arial"/>
                <a:cs typeface="Arial"/>
              </a:rPr>
              <a:t>p</a:t>
            </a:r>
            <a:r>
              <a:rPr lang="en-US" sz="2400" spc="15" dirty="0">
                <a:latin typeface="Arial"/>
                <a:cs typeface="Arial"/>
              </a:rPr>
              <a:t>e</a:t>
            </a:r>
            <a:r>
              <a:rPr lang="en-US" sz="2400" spc="-25" dirty="0">
                <a:latin typeface="Arial"/>
                <a:cs typeface="Arial"/>
              </a:rPr>
              <a:t>r</a:t>
            </a:r>
            <a:r>
              <a:rPr lang="en-US" sz="2400" spc="30" dirty="0">
                <a:latin typeface="Arial"/>
                <a:cs typeface="Arial"/>
              </a:rPr>
              <a:t>i</a:t>
            </a:r>
            <a:r>
              <a:rPr lang="en-US" sz="2400" spc="5" dirty="0">
                <a:latin typeface="Arial"/>
                <a:cs typeface="Arial"/>
              </a:rPr>
              <a:t>en</a:t>
            </a:r>
            <a:r>
              <a:rPr lang="en-US" sz="2400" spc="50" dirty="0">
                <a:latin typeface="Arial"/>
                <a:cs typeface="Arial"/>
              </a:rPr>
              <a:t>c</a:t>
            </a:r>
            <a:r>
              <a:rPr lang="en-US" sz="2400" spc="10" dirty="0">
                <a:latin typeface="Arial"/>
                <a:cs typeface="Arial"/>
              </a:rPr>
              <a:t>e</a:t>
            </a:r>
            <a:endParaRPr lang="en-US" sz="2400" dirty="0">
              <a:latin typeface="Arial"/>
              <a:cs typeface="Arial"/>
            </a:endParaRPr>
          </a:p>
          <a:p>
            <a:pPr marL="194310" indent="-182245">
              <a:lnSpc>
                <a:spcPct val="100000"/>
              </a:lnSpc>
              <a:spcBef>
                <a:spcPts val="1935"/>
              </a:spcBef>
              <a:buSzPct val="40625"/>
              <a:buFont typeface="MS UI Gothic"/>
              <a:buChar char="➢"/>
              <a:tabLst>
                <a:tab pos="194945" algn="l"/>
              </a:tabLst>
            </a:pPr>
            <a:r>
              <a:rPr lang="en-US" sz="2400" spc="10" dirty="0">
                <a:latin typeface="Arial"/>
                <a:cs typeface="Arial"/>
              </a:rPr>
              <a:t>Cap</a:t>
            </a:r>
            <a:r>
              <a:rPr lang="en-US" sz="2400" spc="15" dirty="0">
                <a:latin typeface="Arial"/>
                <a:cs typeface="Arial"/>
              </a:rPr>
              <a:t>a</a:t>
            </a:r>
            <a:r>
              <a:rPr lang="en-US" sz="2400" spc="5" dirty="0">
                <a:latin typeface="Arial"/>
                <a:cs typeface="Arial"/>
              </a:rPr>
              <a:t>b</a:t>
            </a:r>
            <a:r>
              <a:rPr lang="en-US" sz="2400" spc="40" dirty="0">
                <a:latin typeface="Arial"/>
                <a:cs typeface="Arial"/>
              </a:rPr>
              <a:t>i</a:t>
            </a:r>
            <a:r>
              <a:rPr lang="en-US" sz="2400" spc="30" dirty="0">
                <a:latin typeface="Arial"/>
                <a:cs typeface="Arial"/>
              </a:rPr>
              <a:t>li</a:t>
            </a:r>
            <a:r>
              <a:rPr lang="en-US" sz="2400" dirty="0">
                <a:latin typeface="Arial"/>
                <a:cs typeface="Arial"/>
              </a:rPr>
              <a:t>t</a:t>
            </a:r>
            <a:r>
              <a:rPr lang="en-US" sz="2400" spc="10" dirty="0">
                <a:latin typeface="Arial"/>
                <a:cs typeface="Arial"/>
              </a:rPr>
              <a:t>y</a:t>
            </a:r>
            <a:r>
              <a:rPr lang="en-US" sz="2400" spc="-260" dirty="0">
                <a:latin typeface="Arial"/>
                <a:cs typeface="Arial"/>
              </a:rPr>
              <a:t> </a:t>
            </a:r>
            <a:r>
              <a:rPr lang="en-US" sz="2400" spc="5" dirty="0">
                <a:latin typeface="Arial"/>
                <a:cs typeface="Arial"/>
              </a:rPr>
              <a:t>of</a:t>
            </a:r>
            <a:r>
              <a:rPr lang="en-US" sz="2400" spc="-65" dirty="0">
                <a:latin typeface="Arial"/>
                <a:cs typeface="Arial"/>
              </a:rPr>
              <a:t> </a:t>
            </a:r>
            <a:r>
              <a:rPr lang="en-US" sz="2400" spc="45" dirty="0">
                <a:latin typeface="Arial"/>
                <a:cs typeface="Arial"/>
              </a:rPr>
              <a:t>s</a:t>
            </a:r>
            <a:r>
              <a:rPr lang="en-US" sz="2400" spc="5" dirty="0">
                <a:latin typeface="Arial"/>
                <a:cs typeface="Arial"/>
              </a:rPr>
              <a:t>e</a:t>
            </a:r>
            <a:r>
              <a:rPr lang="en-US" sz="2400" spc="40" dirty="0">
                <a:latin typeface="Arial"/>
                <a:cs typeface="Arial"/>
              </a:rPr>
              <a:t>l</a:t>
            </a:r>
            <a:r>
              <a:rPr lang="en-US" sz="2400" spc="100" dirty="0">
                <a:latin typeface="Arial"/>
                <a:cs typeface="Arial"/>
              </a:rPr>
              <a:t>f</a:t>
            </a:r>
            <a:r>
              <a:rPr lang="en-US" sz="2400" spc="-25" dirty="0">
                <a:latin typeface="Arial"/>
                <a:cs typeface="Arial"/>
              </a:rPr>
              <a:t>-</a:t>
            </a:r>
            <a:r>
              <a:rPr lang="en-US" sz="2400" spc="45" dirty="0">
                <a:latin typeface="Arial"/>
                <a:cs typeface="Arial"/>
              </a:rPr>
              <a:t>c</a:t>
            </a:r>
            <a:r>
              <a:rPr lang="en-US" sz="2400" spc="5" dirty="0">
                <a:latin typeface="Arial"/>
                <a:cs typeface="Arial"/>
              </a:rPr>
              <a:t>o</a:t>
            </a:r>
            <a:r>
              <a:rPr lang="en-US" sz="2400" spc="-15" dirty="0">
                <a:latin typeface="Arial"/>
                <a:cs typeface="Arial"/>
              </a:rPr>
              <a:t>r</a:t>
            </a:r>
            <a:r>
              <a:rPr lang="en-US" sz="2400" spc="-25" dirty="0">
                <a:latin typeface="Arial"/>
                <a:cs typeface="Arial"/>
              </a:rPr>
              <a:t>r</a:t>
            </a:r>
            <a:r>
              <a:rPr lang="en-US" sz="2400" spc="5" dirty="0">
                <a:latin typeface="Arial"/>
                <a:cs typeface="Arial"/>
              </a:rPr>
              <a:t>e</a:t>
            </a:r>
            <a:r>
              <a:rPr lang="en-US" sz="2400" spc="-25" dirty="0">
                <a:latin typeface="Arial"/>
                <a:cs typeface="Arial"/>
              </a:rPr>
              <a:t>c</a:t>
            </a:r>
            <a:r>
              <a:rPr lang="en-US" sz="2400" dirty="0">
                <a:latin typeface="Arial"/>
                <a:cs typeface="Arial"/>
              </a:rPr>
              <a:t>t</a:t>
            </a:r>
            <a:r>
              <a:rPr lang="en-US" sz="2400" spc="-40" dirty="0">
                <a:latin typeface="Arial"/>
                <a:cs typeface="Arial"/>
              </a:rPr>
              <a:t>i</a:t>
            </a:r>
            <a:r>
              <a:rPr lang="en-US" sz="2400" spc="5" dirty="0">
                <a:latin typeface="Arial"/>
                <a:cs typeface="Arial"/>
              </a:rPr>
              <a:t>on</a:t>
            </a:r>
            <a:endParaRPr lang="en-US" sz="2400" dirty="0"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92" y="4891279"/>
            <a:ext cx="1638020" cy="65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8" y="4891280"/>
            <a:ext cx="1638021" cy="6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33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3D4F66354AEE4CAA487BCF786ADB94" ma:contentTypeVersion="13" ma:contentTypeDescription="Create a new document." ma:contentTypeScope="" ma:versionID="3f3f6f734efb866d8a8008aaecb782bf">
  <xsd:schema xmlns:xsd="http://www.w3.org/2001/XMLSchema" xmlns:xs="http://www.w3.org/2001/XMLSchema" xmlns:p="http://schemas.microsoft.com/office/2006/metadata/properties" xmlns:ns2="0644ddd5-6f65-42bc-a3e0-87d5faa24e7b" xmlns:ns3="849eb02e-efd2-47c3-a37d-16fbd6b96360" targetNamespace="http://schemas.microsoft.com/office/2006/metadata/properties" ma:root="true" ma:fieldsID="575a844cbdd46438d81e86832c0b7c5f" ns2:_="" ns3:_="">
    <xsd:import namespace="0644ddd5-6f65-42bc-a3e0-87d5faa24e7b"/>
    <xsd:import namespace="849eb02e-efd2-47c3-a37d-16fbd6b963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44ddd5-6f65-42bc-a3e0-87d5faa24e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9eb02e-efd2-47c3-a37d-16fbd6b9636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30676C-B58A-44E3-9606-17104C9926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44ddd5-6f65-42bc-a3e0-87d5faa24e7b"/>
    <ds:schemaRef ds:uri="849eb02e-efd2-47c3-a37d-16fbd6b963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173DD2-C678-4D62-A9BC-EF51296217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D519BB-80FD-44E5-94CB-04E7ECD0297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</TotalTime>
  <Words>1431</Words>
  <Application>Microsoft Macintosh PowerPoint</Application>
  <PresentationFormat>Custom</PresentationFormat>
  <Paragraphs>165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Times New Roman</vt:lpstr>
      <vt:lpstr>MS UI Gothic</vt:lpstr>
      <vt:lpstr>Calibri</vt:lpstr>
      <vt:lpstr>Arial</vt:lpstr>
      <vt:lpstr>Wingdings</vt:lpstr>
      <vt:lpstr>Calibri Light</vt:lpstr>
      <vt:lpstr>Office Theme</vt:lpstr>
      <vt:lpstr>1_Office Theme</vt:lpstr>
      <vt:lpstr> ARTIFICIAL INTELLIGENCE</vt:lpstr>
      <vt:lpstr>Overview</vt:lpstr>
      <vt:lpstr>What are we learning?</vt:lpstr>
      <vt:lpstr>Intelligence</vt:lpstr>
      <vt:lpstr>PowerPoint Presentation</vt:lpstr>
      <vt:lpstr>Artificial Intelligence</vt:lpstr>
      <vt:lpstr>According to Barr and Feigenbaum</vt:lpstr>
      <vt:lpstr>According to Elaine Rich</vt:lpstr>
      <vt:lpstr>An AI system should have </vt:lpstr>
      <vt:lpstr>Approach / View of AI fall into four categories</vt:lpstr>
      <vt:lpstr>PowerPoint Presentation</vt:lpstr>
      <vt:lpstr>The Turing Test approach</vt:lpstr>
      <vt:lpstr>PowerPoint Presentation</vt:lpstr>
      <vt:lpstr>PowerPoint Presentation</vt:lpstr>
      <vt:lpstr>PowerPoint Presentation</vt:lpstr>
      <vt:lpstr>PowerPoint Presentation</vt:lpstr>
      <vt:lpstr>AI and related fields</vt:lpstr>
      <vt:lpstr>PowerPoint Presentation</vt:lpstr>
      <vt:lpstr>Brief History of AI</vt:lpstr>
      <vt:lpstr>PowerPoint Presentation</vt:lpstr>
      <vt:lpstr>PowerPoint Presentation</vt:lpstr>
      <vt:lpstr>Human Intelligence vs Artificial Intelligence</vt:lpstr>
      <vt:lpstr>Human Intelligence vs Artificial Intelligence</vt:lpstr>
      <vt:lpstr>Human Intelligence vs Artificial Intelligence</vt:lpstr>
      <vt:lpstr>Human Intelligence vs Artificial Intelligence</vt:lpstr>
      <vt:lpstr>Human Intelligence vs Artificial Intelligence</vt:lpstr>
      <vt:lpstr>Application of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Ethical issues in Artificial Intelligence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Pushkar</dc:creator>
  <cp:lastModifiedBy>Laxmi Prasad Yadav</cp:lastModifiedBy>
  <cp:revision>33</cp:revision>
  <dcterms:created xsi:type="dcterms:W3CDTF">2021-02-07T11:18:26Z</dcterms:created>
  <dcterms:modified xsi:type="dcterms:W3CDTF">2022-05-31T10:52:10Z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2021-02-28T00:00:00Z</vt:filetime>
  </property>
  <property fmtid="{D5CDD505-2E9C-101B-9397-08002B2CF9AE}" pid="3" name="LastSaved">
    <vt:filetime>2021-02-28T00:00:00Z</vt:filetime>
  </property>
  <property fmtid="{D5CDD505-2E9C-101B-9397-08002B2CF9AE}" pid="4" name="ContentTypeId">
    <vt:lpwstr>0x010100A23D4F66354AEE4CAA487BCF786ADB94</vt:lpwstr>
  </property>
</Properties>
</file>